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9"/>
  </p:notesMasterIdLst>
  <p:sldIdLst>
    <p:sldId id="314" r:id="rId2"/>
    <p:sldId id="313" r:id="rId3"/>
    <p:sldId id="259" r:id="rId4"/>
    <p:sldId id="289" r:id="rId5"/>
    <p:sldId id="296" r:id="rId6"/>
    <p:sldId id="299" r:id="rId7"/>
    <p:sldId id="297" r:id="rId8"/>
    <p:sldId id="302" r:id="rId9"/>
    <p:sldId id="298" r:id="rId10"/>
    <p:sldId id="304" r:id="rId11"/>
    <p:sldId id="260" r:id="rId12"/>
    <p:sldId id="277" r:id="rId13"/>
    <p:sldId id="279" r:id="rId14"/>
    <p:sldId id="280" r:id="rId15"/>
    <p:sldId id="281" r:id="rId16"/>
    <p:sldId id="284" r:id="rId17"/>
    <p:sldId id="283" r:id="rId18"/>
    <p:sldId id="282" r:id="rId19"/>
    <p:sldId id="261" r:id="rId20"/>
    <p:sldId id="308" r:id="rId21"/>
    <p:sldId id="286" r:id="rId22"/>
    <p:sldId id="311" r:id="rId23"/>
    <p:sldId id="309" r:id="rId24"/>
    <p:sldId id="310" r:id="rId25"/>
    <p:sldId id="263" r:id="rId26"/>
    <p:sldId id="285" r:id="rId27"/>
    <p:sldId id="312" r:id="rId28"/>
    <p:sldId id="264" r:id="rId29"/>
    <p:sldId id="315" r:id="rId30"/>
    <p:sldId id="268" r:id="rId31"/>
    <p:sldId id="269" r:id="rId32"/>
    <p:sldId id="306" r:id="rId33"/>
    <p:sldId id="305" r:id="rId34"/>
    <p:sldId id="265" r:id="rId35"/>
    <p:sldId id="270" r:id="rId36"/>
    <p:sldId id="271" r:id="rId37"/>
    <p:sldId id="307"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142" autoAdjust="0"/>
    <p:restoredTop sz="86008"/>
  </p:normalViewPr>
  <p:slideViewPr>
    <p:cSldViewPr snapToGrid="0">
      <p:cViewPr varScale="1">
        <p:scale>
          <a:sx n="91" d="100"/>
          <a:sy n="91" d="100"/>
        </p:scale>
        <p:origin x="216" y="7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_rels/data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C99253-4573-4008-AF90-84AA16943BA5}"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E32F3971-F133-4CC2-BC74-A972EB54375C}">
      <dgm:prSet/>
      <dgm:spPr/>
      <dgm:t>
        <a:bodyPr/>
        <a:lstStyle/>
        <a:p>
          <a:r>
            <a:rPr lang="en-US" dirty="0"/>
            <a:t>Bank Secrecy Act Violations</a:t>
          </a:r>
        </a:p>
      </dgm:t>
    </dgm:pt>
    <dgm:pt modelId="{473F1C00-6ACE-4F47-8DED-BDE7150E597D}" type="parTrans" cxnId="{0B391B1B-A5E7-48C4-AC09-E0A348E1EF99}">
      <dgm:prSet/>
      <dgm:spPr/>
      <dgm:t>
        <a:bodyPr/>
        <a:lstStyle/>
        <a:p>
          <a:endParaRPr lang="en-US"/>
        </a:p>
      </dgm:t>
    </dgm:pt>
    <dgm:pt modelId="{3119021E-A620-4942-A13B-7E1B802F3FFB}" type="sibTrans" cxnId="{0B391B1B-A5E7-48C4-AC09-E0A348E1EF99}">
      <dgm:prSet/>
      <dgm:spPr/>
      <dgm:t>
        <a:bodyPr/>
        <a:lstStyle/>
        <a:p>
          <a:endParaRPr lang="en-US"/>
        </a:p>
      </dgm:t>
    </dgm:pt>
    <dgm:pt modelId="{9CA80891-B891-462A-B804-3E3CDC98730E}">
      <dgm:prSet/>
      <dgm:spPr/>
      <dgm:t>
        <a:bodyPr/>
        <a:lstStyle/>
        <a:p>
          <a:r>
            <a:rPr lang="en-US" dirty="0"/>
            <a:t>Failure of Financial Institutions and Money Service Businesses to do proper AML and KYC </a:t>
          </a:r>
        </a:p>
      </dgm:t>
    </dgm:pt>
    <dgm:pt modelId="{1EA49AB2-B4A9-41C9-91B7-9C46DFE40A28}" type="parTrans" cxnId="{233C4110-B962-4B52-9DB3-E181AE1EDB08}">
      <dgm:prSet/>
      <dgm:spPr/>
      <dgm:t>
        <a:bodyPr/>
        <a:lstStyle/>
        <a:p>
          <a:endParaRPr lang="en-US"/>
        </a:p>
      </dgm:t>
    </dgm:pt>
    <dgm:pt modelId="{1478EA30-B701-423A-BA2A-665910DE975A}" type="sibTrans" cxnId="{233C4110-B962-4B52-9DB3-E181AE1EDB08}">
      <dgm:prSet/>
      <dgm:spPr/>
      <dgm:t>
        <a:bodyPr/>
        <a:lstStyle/>
        <a:p>
          <a:endParaRPr lang="en-US"/>
        </a:p>
      </dgm:t>
    </dgm:pt>
    <dgm:pt modelId="{16778075-F3C5-42B0-85E7-9E734FC53F40}">
      <dgm:prSet/>
      <dgm:spPr/>
      <dgm:t>
        <a:bodyPr/>
        <a:lstStyle/>
        <a:p>
          <a:r>
            <a:rPr lang="en-US" dirty="0"/>
            <a:t>Sanctions Violations</a:t>
          </a:r>
        </a:p>
      </dgm:t>
    </dgm:pt>
    <dgm:pt modelId="{AA1AC77D-2E35-4B76-BAFA-76C90445212C}" type="parTrans" cxnId="{7D9848BE-DD51-4F0A-9001-C61FC81BEBB7}">
      <dgm:prSet/>
      <dgm:spPr/>
      <dgm:t>
        <a:bodyPr/>
        <a:lstStyle/>
        <a:p>
          <a:endParaRPr lang="en-US"/>
        </a:p>
      </dgm:t>
    </dgm:pt>
    <dgm:pt modelId="{20BA12D4-4493-470D-9B4C-341B4AA2493B}" type="sibTrans" cxnId="{7D9848BE-DD51-4F0A-9001-C61FC81BEBB7}">
      <dgm:prSet/>
      <dgm:spPr/>
      <dgm:t>
        <a:bodyPr/>
        <a:lstStyle/>
        <a:p>
          <a:endParaRPr lang="en-US"/>
        </a:p>
      </dgm:t>
    </dgm:pt>
    <dgm:pt modelId="{BD0D0B1E-68DC-434A-BAD1-85607C2AA52C}">
      <dgm:prSet/>
      <dgm:spPr/>
      <dgm:t>
        <a:bodyPr/>
        <a:lstStyle/>
        <a:p>
          <a:r>
            <a:rPr lang="en-US" dirty="0"/>
            <a:t>Sending of funds to sanctioned entities or individuals</a:t>
          </a:r>
        </a:p>
      </dgm:t>
    </dgm:pt>
    <dgm:pt modelId="{66FBE40B-F5E4-4721-92E0-53A54DB1A8B4}" type="parTrans" cxnId="{3608AF18-66A9-4886-80B3-980A6323FB77}">
      <dgm:prSet/>
      <dgm:spPr/>
      <dgm:t>
        <a:bodyPr/>
        <a:lstStyle/>
        <a:p>
          <a:endParaRPr lang="en-US"/>
        </a:p>
      </dgm:t>
    </dgm:pt>
    <dgm:pt modelId="{9E3E014C-DA9C-4A63-87AA-A5B98E1C0DBB}" type="sibTrans" cxnId="{3608AF18-66A9-4886-80B3-980A6323FB77}">
      <dgm:prSet/>
      <dgm:spPr/>
      <dgm:t>
        <a:bodyPr/>
        <a:lstStyle/>
        <a:p>
          <a:endParaRPr lang="en-US"/>
        </a:p>
      </dgm:t>
    </dgm:pt>
    <dgm:pt modelId="{CAD15E65-4F49-4D27-958A-A2525F72C405}">
      <dgm:prSet/>
      <dgm:spPr/>
      <dgm:t>
        <a:bodyPr/>
        <a:lstStyle/>
        <a:p>
          <a:r>
            <a:rPr lang="en-US" dirty="0"/>
            <a:t>Connecting U.S. entities or individuals to sanctioned entities or individuals</a:t>
          </a:r>
        </a:p>
      </dgm:t>
    </dgm:pt>
    <dgm:pt modelId="{017761BA-7D48-451F-A6F8-3C2510BEB2D7}" type="parTrans" cxnId="{44C93A53-6852-4808-942D-EA4E82A17932}">
      <dgm:prSet/>
      <dgm:spPr/>
      <dgm:t>
        <a:bodyPr/>
        <a:lstStyle/>
        <a:p>
          <a:endParaRPr lang="en-US"/>
        </a:p>
      </dgm:t>
    </dgm:pt>
    <dgm:pt modelId="{36DAE0BB-38EA-4E9F-AE2A-1E4E850DFA2C}" type="sibTrans" cxnId="{44C93A53-6852-4808-942D-EA4E82A17932}">
      <dgm:prSet/>
      <dgm:spPr/>
      <dgm:t>
        <a:bodyPr/>
        <a:lstStyle/>
        <a:p>
          <a:endParaRPr lang="en-US"/>
        </a:p>
      </dgm:t>
    </dgm:pt>
    <dgm:pt modelId="{398E0D74-3B79-4445-A154-E04B7D52D010}" type="pres">
      <dgm:prSet presAssocID="{40C99253-4573-4008-AF90-84AA16943BA5}" presName="linear" presStyleCnt="0">
        <dgm:presLayoutVars>
          <dgm:dir/>
          <dgm:animLvl val="lvl"/>
          <dgm:resizeHandles val="exact"/>
        </dgm:presLayoutVars>
      </dgm:prSet>
      <dgm:spPr/>
    </dgm:pt>
    <dgm:pt modelId="{42AEECD2-A17A-4D4A-904A-33149ED8B3DE}" type="pres">
      <dgm:prSet presAssocID="{E32F3971-F133-4CC2-BC74-A972EB54375C}" presName="parentLin" presStyleCnt="0"/>
      <dgm:spPr/>
    </dgm:pt>
    <dgm:pt modelId="{EC908CC8-B588-DD42-A10E-758522ACE6FF}" type="pres">
      <dgm:prSet presAssocID="{E32F3971-F133-4CC2-BC74-A972EB54375C}" presName="parentLeftMargin" presStyleLbl="node1" presStyleIdx="0" presStyleCnt="2"/>
      <dgm:spPr/>
    </dgm:pt>
    <dgm:pt modelId="{07B18569-70A2-9643-9EC2-7686F4071C96}" type="pres">
      <dgm:prSet presAssocID="{E32F3971-F133-4CC2-BC74-A972EB54375C}" presName="parentText" presStyleLbl="node1" presStyleIdx="0" presStyleCnt="2">
        <dgm:presLayoutVars>
          <dgm:chMax val="0"/>
          <dgm:bulletEnabled val="1"/>
        </dgm:presLayoutVars>
      </dgm:prSet>
      <dgm:spPr/>
    </dgm:pt>
    <dgm:pt modelId="{5DDB5658-DE5A-424D-8C38-E5FE3582AE5F}" type="pres">
      <dgm:prSet presAssocID="{E32F3971-F133-4CC2-BC74-A972EB54375C}" presName="negativeSpace" presStyleCnt="0"/>
      <dgm:spPr/>
    </dgm:pt>
    <dgm:pt modelId="{F96E75F6-D3DF-224F-B85D-DB90B29A88CC}" type="pres">
      <dgm:prSet presAssocID="{E32F3971-F133-4CC2-BC74-A972EB54375C}" presName="childText" presStyleLbl="conFgAcc1" presStyleIdx="0" presStyleCnt="2">
        <dgm:presLayoutVars>
          <dgm:bulletEnabled val="1"/>
        </dgm:presLayoutVars>
      </dgm:prSet>
      <dgm:spPr/>
    </dgm:pt>
    <dgm:pt modelId="{757F751A-8728-0E48-8DF5-A1D4B8BEEC1F}" type="pres">
      <dgm:prSet presAssocID="{3119021E-A620-4942-A13B-7E1B802F3FFB}" presName="spaceBetweenRectangles" presStyleCnt="0"/>
      <dgm:spPr/>
    </dgm:pt>
    <dgm:pt modelId="{917162F9-94EB-0F41-A5BB-33480D09E594}" type="pres">
      <dgm:prSet presAssocID="{16778075-F3C5-42B0-85E7-9E734FC53F40}" presName="parentLin" presStyleCnt="0"/>
      <dgm:spPr/>
    </dgm:pt>
    <dgm:pt modelId="{D55C78B6-09FC-AA40-ADC4-837A203BC328}" type="pres">
      <dgm:prSet presAssocID="{16778075-F3C5-42B0-85E7-9E734FC53F40}" presName="parentLeftMargin" presStyleLbl="node1" presStyleIdx="0" presStyleCnt="2"/>
      <dgm:spPr/>
    </dgm:pt>
    <dgm:pt modelId="{91871515-6EE3-9A49-B49E-D8BEF9BE2B4E}" type="pres">
      <dgm:prSet presAssocID="{16778075-F3C5-42B0-85E7-9E734FC53F40}" presName="parentText" presStyleLbl="node1" presStyleIdx="1" presStyleCnt="2">
        <dgm:presLayoutVars>
          <dgm:chMax val="0"/>
          <dgm:bulletEnabled val="1"/>
        </dgm:presLayoutVars>
      </dgm:prSet>
      <dgm:spPr/>
    </dgm:pt>
    <dgm:pt modelId="{BFB8AE22-E79D-3F49-BFEA-D71CD5388E88}" type="pres">
      <dgm:prSet presAssocID="{16778075-F3C5-42B0-85E7-9E734FC53F40}" presName="negativeSpace" presStyleCnt="0"/>
      <dgm:spPr/>
    </dgm:pt>
    <dgm:pt modelId="{A4CC964B-3543-0540-985E-BB8B3944EE56}" type="pres">
      <dgm:prSet presAssocID="{16778075-F3C5-42B0-85E7-9E734FC53F40}" presName="childText" presStyleLbl="conFgAcc1" presStyleIdx="1" presStyleCnt="2">
        <dgm:presLayoutVars>
          <dgm:bulletEnabled val="1"/>
        </dgm:presLayoutVars>
      </dgm:prSet>
      <dgm:spPr/>
    </dgm:pt>
  </dgm:ptLst>
  <dgm:cxnLst>
    <dgm:cxn modelId="{233C4110-B962-4B52-9DB3-E181AE1EDB08}" srcId="{E32F3971-F133-4CC2-BC74-A972EB54375C}" destId="{9CA80891-B891-462A-B804-3E3CDC98730E}" srcOrd="0" destOrd="0" parTransId="{1EA49AB2-B4A9-41C9-91B7-9C46DFE40A28}" sibTransId="{1478EA30-B701-423A-BA2A-665910DE975A}"/>
    <dgm:cxn modelId="{3608AF18-66A9-4886-80B3-980A6323FB77}" srcId="{16778075-F3C5-42B0-85E7-9E734FC53F40}" destId="{BD0D0B1E-68DC-434A-BAD1-85607C2AA52C}" srcOrd="0" destOrd="0" parTransId="{66FBE40B-F5E4-4721-92E0-53A54DB1A8B4}" sibTransId="{9E3E014C-DA9C-4A63-87AA-A5B98E1C0DBB}"/>
    <dgm:cxn modelId="{0B391B1B-A5E7-48C4-AC09-E0A348E1EF99}" srcId="{40C99253-4573-4008-AF90-84AA16943BA5}" destId="{E32F3971-F133-4CC2-BC74-A972EB54375C}" srcOrd="0" destOrd="0" parTransId="{473F1C00-6ACE-4F47-8DED-BDE7150E597D}" sibTransId="{3119021E-A620-4942-A13B-7E1B802F3FFB}"/>
    <dgm:cxn modelId="{CACA5B46-BBB7-1943-AE98-3BB2FFC3DD1D}" type="presOf" srcId="{BD0D0B1E-68DC-434A-BAD1-85607C2AA52C}" destId="{A4CC964B-3543-0540-985E-BB8B3944EE56}" srcOrd="0" destOrd="0" presId="urn:microsoft.com/office/officeart/2005/8/layout/list1"/>
    <dgm:cxn modelId="{44C93A53-6852-4808-942D-EA4E82A17932}" srcId="{16778075-F3C5-42B0-85E7-9E734FC53F40}" destId="{CAD15E65-4F49-4D27-958A-A2525F72C405}" srcOrd="1" destOrd="0" parTransId="{017761BA-7D48-451F-A6F8-3C2510BEB2D7}" sibTransId="{36DAE0BB-38EA-4E9F-AE2A-1E4E850DFA2C}"/>
    <dgm:cxn modelId="{29361B85-5369-A145-A8BF-F8B42F1FAE58}" type="presOf" srcId="{CAD15E65-4F49-4D27-958A-A2525F72C405}" destId="{A4CC964B-3543-0540-985E-BB8B3944EE56}" srcOrd="0" destOrd="1" presId="urn:microsoft.com/office/officeart/2005/8/layout/list1"/>
    <dgm:cxn modelId="{A0F48D8D-DE1F-0145-9419-3431479918B5}" type="presOf" srcId="{E32F3971-F133-4CC2-BC74-A972EB54375C}" destId="{EC908CC8-B588-DD42-A10E-758522ACE6FF}" srcOrd="0" destOrd="0" presId="urn:microsoft.com/office/officeart/2005/8/layout/list1"/>
    <dgm:cxn modelId="{3104AD8F-EFDC-F844-8549-6CCE06F8938B}" type="presOf" srcId="{40C99253-4573-4008-AF90-84AA16943BA5}" destId="{398E0D74-3B79-4445-A154-E04B7D52D010}" srcOrd="0" destOrd="0" presId="urn:microsoft.com/office/officeart/2005/8/layout/list1"/>
    <dgm:cxn modelId="{7D9848BE-DD51-4F0A-9001-C61FC81BEBB7}" srcId="{40C99253-4573-4008-AF90-84AA16943BA5}" destId="{16778075-F3C5-42B0-85E7-9E734FC53F40}" srcOrd="1" destOrd="0" parTransId="{AA1AC77D-2E35-4B76-BAFA-76C90445212C}" sibTransId="{20BA12D4-4493-470D-9B4C-341B4AA2493B}"/>
    <dgm:cxn modelId="{ED1ADCC8-5C8E-A24F-A2BD-E692C6C12E75}" type="presOf" srcId="{16778075-F3C5-42B0-85E7-9E734FC53F40}" destId="{D55C78B6-09FC-AA40-ADC4-837A203BC328}" srcOrd="0" destOrd="0" presId="urn:microsoft.com/office/officeart/2005/8/layout/list1"/>
    <dgm:cxn modelId="{C76413CC-0F6B-FB45-B0D4-91B06CA9EA49}" type="presOf" srcId="{E32F3971-F133-4CC2-BC74-A972EB54375C}" destId="{07B18569-70A2-9643-9EC2-7686F4071C96}" srcOrd="1" destOrd="0" presId="urn:microsoft.com/office/officeart/2005/8/layout/list1"/>
    <dgm:cxn modelId="{F4C5F2EE-5CA8-3D48-AA7B-563A73E76EC0}" type="presOf" srcId="{9CA80891-B891-462A-B804-3E3CDC98730E}" destId="{F96E75F6-D3DF-224F-B85D-DB90B29A88CC}" srcOrd="0" destOrd="0" presId="urn:microsoft.com/office/officeart/2005/8/layout/list1"/>
    <dgm:cxn modelId="{311D62F5-F0CB-6E45-9FB1-1EA88CC9E5B5}" type="presOf" srcId="{16778075-F3C5-42B0-85E7-9E734FC53F40}" destId="{91871515-6EE3-9A49-B49E-D8BEF9BE2B4E}" srcOrd="1" destOrd="0" presId="urn:microsoft.com/office/officeart/2005/8/layout/list1"/>
    <dgm:cxn modelId="{B4E4EF0B-C9DA-154F-987B-DC0A56D1BDD8}" type="presParOf" srcId="{398E0D74-3B79-4445-A154-E04B7D52D010}" destId="{42AEECD2-A17A-4D4A-904A-33149ED8B3DE}" srcOrd="0" destOrd="0" presId="urn:microsoft.com/office/officeart/2005/8/layout/list1"/>
    <dgm:cxn modelId="{80CAB6AA-C512-BA44-B6AC-DB72BC3EE218}" type="presParOf" srcId="{42AEECD2-A17A-4D4A-904A-33149ED8B3DE}" destId="{EC908CC8-B588-DD42-A10E-758522ACE6FF}" srcOrd="0" destOrd="0" presId="urn:microsoft.com/office/officeart/2005/8/layout/list1"/>
    <dgm:cxn modelId="{FC1B49EF-2A61-B642-A85E-643EE72B6A75}" type="presParOf" srcId="{42AEECD2-A17A-4D4A-904A-33149ED8B3DE}" destId="{07B18569-70A2-9643-9EC2-7686F4071C96}" srcOrd="1" destOrd="0" presId="urn:microsoft.com/office/officeart/2005/8/layout/list1"/>
    <dgm:cxn modelId="{353E35B5-3DC0-DD46-8612-DCD23A21F9AD}" type="presParOf" srcId="{398E0D74-3B79-4445-A154-E04B7D52D010}" destId="{5DDB5658-DE5A-424D-8C38-E5FE3582AE5F}" srcOrd="1" destOrd="0" presId="urn:microsoft.com/office/officeart/2005/8/layout/list1"/>
    <dgm:cxn modelId="{62CFB21A-F223-6D4C-BC41-7CA7A24E91D5}" type="presParOf" srcId="{398E0D74-3B79-4445-A154-E04B7D52D010}" destId="{F96E75F6-D3DF-224F-B85D-DB90B29A88CC}" srcOrd="2" destOrd="0" presId="urn:microsoft.com/office/officeart/2005/8/layout/list1"/>
    <dgm:cxn modelId="{9DA4C72F-BA43-6E4B-B89A-2E9342D2352A}" type="presParOf" srcId="{398E0D74-3B79-4445-A154-E04B7D52D010}" destId="{757F751A-8728-0E48-8DF5-A1D4B8BEEC1F}" srcOrd="3" destOrd="0" presId="urn:microsoft.com/office/officeart/2005/8/layout/list1"/>
    <dgm:cxn modelId="{073E74B9-3071-9444-BCCA-0E65C28ACBA9}" type="presParOf" srcId="{398E0D74-3B79-4445-A154-E04B7D52D010}" destId="{917162F9-94EB-0F41-A5BB-33480D09E594}" srcOrd="4" destOrd="0" presId="urn:microsoft.com/office/officeart/2005/8/layout/list1"/>
    <dgm:cxn modelId="{599C8C81-F0CD-674B-966A-362B1FE02456}" type="presParOf" srcId="{917162F9-94EB-0F41-A5BB-33480D09E594}" destId="{D55C78B6-09FC-AA40-ADC4-837A203BC328}" srcOrd="0" destOrd="0" presId="urn:microsoft.com/office/officeart/2005/8/layout/list1"/>
    <dgm:cxn modelId="{B378A659-AEBB-9E42-BCFE-275ADE44458E}" type="presParOf" srcId="{917162F9-94EB-0F41-A5BB-33480D09E594}" destId="{91871515-6EE3-9A49-B49E-D8BEF9BE2B4E}" srcOrd="1" destOrd="0" presId="urn:microsoft.com/office/officeart/2005/8/layout/list1"/>
    <dgm:cxn modelId="{D448252C-2119-4140-857A-533F3710B065}" type="presParOf" srcId="{398E0D74-3B79-4445-A154-E04B7D52D010}" destId="{BFB8AE22-E79D-3F49-BFEA-D71CD5388E88}" srcOrd="5" destOrd="0" presId="urn:microsoft.com/office/officeart/2005/8/layout/list1"/>
    <dgm:cxn modelId="{E8F74DA6-88FA-B449-A8F5-5306D6EDF1D3}" type="presParOf" srcId="{398E0D74-3B79-4445-A154-E04B7D52D010}" destId="{A4CC964B-3543-0540-985E-BB8B3944EE56}"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75FC67-76E9-4401-9E0D-A51AD4E99B65}" type="doc">
      <dgm:prSet loTypeId="urn:microsoft.com/office/officeart/2005/8/layout/list1" loCatId="list" qsTypeId="urn:microsoft.com/office/officeart/2005/8/quickstyle/simple1" qsCatId="simple" csTypeId="urn:microsoft.com/office/officeart/2005/8/colors/colorful1" csCatId="colorful"/>
      <dgm:spPr/>
      <dgm:t>
        <a:bodyPr/>
        <a:lstStyle/>
        <a:p>
          <a:endParaRPr lang="en-US"/>
        </a:p>
      </dgm:t>
    </dgm:pt>
    <dgm:pt modelId="{798F7C9F-B69D-485E-9C3B-62649C6B4AB3}">
      <dgm:prSet/>
      <dgm:spPr/>
      <dgm:t>
        <a:bodyPr/>
        <a:lstStyle/>
        <a:p>
          <a:r>
            <a:rPr lang="en-US" dirty="0"/>
            <a:t>Reports to FinCEN and DOJ</a:t>
          </a:r>
        </a:p>
      </dgm:t>
    </dgm:pt>
    <dgm:pt modelId="{93842D3D-6EEB-4169-9263-B754A7C7C1BD}" type="parTrans" cxnId="{EE70DC54-5284-4B81-837B-453BB0BB62BD}">
      <dgm:prSet/>
      <dgm:spPr/>
      <dgm:t>
        <a:bodyPr/>
        <a:lstStyle/>
        <a:p>
          <a:endParaRPr lang="en-US"/>
        </a:p>
      </dgm:t>
    </dgm:pt>
    <dgm:pt modelId="{9E7FB608-6DD9-48B1-8B7B-F3B13DA62A84}" type="sibTrans" cxnId="{EE70DC54-5284-4B81-837B-453BB0BB62BD}">
      <dgm:prSet/>
      <dgm:spPr/>
      <dgm:t>
        <a:bodyPr/>
        <a:lstStyle/>
        <a:p>
          <a:endParaRPr lang="en-US"/>
        </a:p>
      </dgm:t>
    </dgm:pt>
    <dgm:pt modelId="{BC74EB4C-FA10-4107-94A3-F668F95666DC}">
      <dgm:prSet/>
      <dgm:spPr/>
      <dgm:t>
        <a:bodyPr/>
        <a:lstStyle/>
        <a:p>
          <a:r>
            <a:rPr lang="en-US" dirty="0"/>
            <a:t>“The term “covered judicial or administrative action” means any judicial or administrative action brought by the Secretary of the Treasury. . . or the Attorney General”</a:t>
          </a:r>
        </a:p>
      </dgm:t>
    </dgm:pt>
    <dgm:pt modelId="{A781D258-EF5B-4F73-8A7F-2DA270C1F647}" type="parTrans" cxnId="{DCD541C3-995E-41D0-B547-94B1FA01E29E}">
      <dgm:prSet/>
      <dgm:spPr/>
      <dgm:t>
        <a:bodyPr/>
        <a:lstStyle/>
        <a:p>
          <a:endParaRPr lang="en-US"/>
        </a:p>
      </dgm:t>
    </dgm:pt>
    <dgm:pt modelId="{63AD97FC-A064-40FB-94CE-96813F341A19}" type="sibTrans" cxnId="{DCD541C3-995E-41D0-B547-94B1FA01E29E}">
      <dgm:prSet/>
      <dgm:spPr/>
      <dgm:t>
        <a:bodyPr/>
        <a:lstStyle/>
        <a:p>
          <a:endParaRPr lang="en-US"/>
        </a:p>
      </dgm:t>
    </dgm:pt>
    <dgm:pt modelId="{A0CA66BE-7B25-4F74-807C-6325F9F3E143}">
      <dgm:prSet/>
      <dgm:spPr/>
      <dgm:t>
        <a:bodyPr/>
        <a:lstStyle/>
        <a:p>
          <a:r>
            <a:rPr lang="en-US" dirty="0"/>
            <a:t>Whistleblower Office in FinCEN</a:t>
          </a:r>
        </a:p>
      </dgm:t>
    </dgm:pt>
    <dgm:pt modelId="{59E90B9C-C7DE-4445-945E-A5364B969A42}" type="parTrans" cxnId="{DE4D93DB-3048-412C-98BC-D03B4F9D1669}">
      <dgm:prSet/>
      <dgm:spPr/>
      <dgm:t>
        <a:bodyPr/>
        <a:lstStyle/>
        <a:p>
          <a:endParaRPr lang="en-US"/>
        </a:p>
      </dgm:t>
    </dgm:pt>
    <dgm:pt modelId="{1547F118-1A3E-4E72-B332-9B434E90A960}" type="sibTrans" cxnId="{DE4D93DB-3048-412C-98BC-D03B4F9D1669}">
      <dgm:prSet/>
      <dgm:spPr/>
      <dgm:t>
        <a:bodyPr/>
        <a:lstStyle/>
        <a:p>
          <a:endParaRPr lang="en-US"/>
        </a:p>
      </dgm:t>
    </dgm:pt>
    <dgm:pt modelId="{B21F7810-5141-4849-9FA6-CA366CAB14AA}">
      <dgm:prSet/>
      <dgm:spPr/>
      <dgm:t>
        <a:bodyPr/>
        <a:lstStyle/>
        <a:p>
          <a:r>
            <a:rPr lang="en-US" dirty="0"/>
            <a:t>Sends reports to relevant agency/department</a:t>
          </a:r>
        </a:p>
      </dgm:t>
    </dgm:pt>
    <dgm:pt modelId="{15BEB923-CA45-464C-8844-4513EFF26C57}" type="parTrans" cxnId="{74030006-E2D3-4FA5-A876-581B2549F4DE}">
      <dgm:prSet/>
      <dgm:spPr/>
      <dgm:t>
        <a:bodyPr/>
        <a:lstStyle/>
        <a:p>
          <a:endParaRPr lang="en-US"/>
        </a:p>
      </dgm:t>
    </dgm:pt>
    <dgm:pt modelId="{CE4274F0-FDD4-421A-B857-F68595BD24D5}" type="sibTrans" cxnId="{74030006-E2D3-4FA5-A876-581B2549F4DE}">
      <dgm:prSet/>
      <dgm:spPr/>
      <dgm:t>
        <a:bodyPr/>
        <a:lstStyle/>
        <a:p>
          <a:endParaRPr lang="en-US"/>
        </a:p>
      </dgm:t>
    </dgm:pt>
    <dgm:pt modelId="{F49A23AC-E231-4472-ABC7-7BAD437D4D12}">
      <dgm:prSet/>
      <dgm:spPr/>
      <dgm:t>
        <a:bodyPr/>
        <a:lstStyle/>
        <a:p>
          <a:r>
            <a:rPr lang="en-US" dirty="0"/>
            <a:t>DOJ MLARs/NSD</a:t>
          </a:r>
        </a:p>
      </dgm:t>
    </dgm:pt>
    <dgm:pt modelId="{E5F73688-90F9-4897-BA14-9ACA19672E71}" type="parTrans" cxnId="{C0F35633-3A1C-44CF-AE08-DB3346D33D33}">
      <dgm:prSet/>
      <dgm:spPr/>
      <dgm:t>
        <a:bodyPr/>
        <a:lstStyle/>
        <a:p>
          <a:endParaRPr lang="en-US"/>
        </a:p>
      </dgm:t>
    </dgm:pt>
    <dgm:pt modelId="{C00EB678-986C-4750-940C-4F031198D9F3}" type="sibTrans" cxnId="{C0F35633-3A1C-44CF-AE08-DB3346D33D33}">
      <dgm:prSet/>
      <dgm:spPr/>
      <dgm:t>
        <a:bodyPr/>
        <a:lstStyle/>
        <a:p>
          <a:endParaRPr lang="en-US"/>
        </a:p>
      </dgm:t>
    </dgm:pt>
    <dgm:pt modelId="{0B39BA3F-B709-4209-8EEF-5F8B2F787937}">
      <dgm:prSet/>
      <dgm:spPr/>
      <dgm:t>
        <a:bodyPr/>
        <a:lstStyle/>
        <a:p>
          <a:r>
            <a:rPr lang="en-US" dirty="0"/>
            <a:t>FinCEN</a:t>
          </a:r>
        </a:p>
      </dgm:t>
    </dgm:pt>
    <dgm:pt modelId="{13E0F2B6-DAE1-4D17-88BB-41315CC93E54}" type="parTrans" cxnId="{1721BF99-C1BA-442A-952D-885A23282B6C}">
      <dgm:prSet/>
      <dgm:spPr/>
      <dgm:t>
        <a:bodyPr/>
        <a:lstStyle/>
        <a:p>
          <a:endParaRPr lang="en-US"/>
        </a:p>
      </dgm:t>
    </dgm:pt>
    <dgm:pt modelId="{F410334F-2FA7-4282-AC6E-E9D7CED6E708}" type="sibTrans" cxnId="{1721BF99-C1BA-442A-952D-885A23282B6C}">
      <dgm:prSet/>
      <dgm:spPr/>
      <dgm:t>
        <a:bodyPr/>
        <a:lstStyle/>
        <a:p>
          <a:endParaRPr lang="en-US"/>
        </a:p>
      </dgm:t>
    </dgm:pt>
    <dgm:pt modelId="{593AD459-8444-434D-9DA6-79271BDB595F}">
      <dgm:prSet/>
      <dgm:spPr/>
      <dgm:t>
        <a:bodyPr/>
        <a:lstStyle/>
        <a:p>
          <a:r>
            <a:rPr lang="en-US" dirty="0"/>
            <a:t>OFAC</a:t>
          </a:r>
        </a:p>
      </dgm:t>
    </dgm:pt>
    <dgm:pt modelId="{41184FAF-43FE-49A0-948A-7294899859F9}" type="parTrans" cxnId="{04FEDBC3-57C7-405F-A59D-1EBCA001746A}">
      <dgm:prSet/>
      <dgm:spPr/>
      <dgm:t>
        <a:bodyPr/>
        <a:lstStyle/>
        <a:p>
          <a:endParaRPr lang="en-US"/>
        </a:p>
      </dgm:t>
    </dgm:pt>
    <dgm:pt modelId="{173CAC79-B456-4621-ADCA-AAE7EC88D0C0}" type="sibTrans" cxnId="{04FEDBC3-57C7-405F-A59D-1EBCA001746A}">
      <dgm:prSet/>
      <dgm:spPr/>
      <dgm:t>
        <a:bodyPr/>
        <a:lstStyle/>
        <a:p>
          <a:endParaRPr lang="en-US"/>
        </a:p>
      </dgm:t>
    </dgm:pt>
    <dgm:pt modelId="{4E048AB6-37FF-4946-9755-83AFC1EEC25B}" type="pres">
      <dgm:prSet presAssocID="{5275FC67-76E9-4401-9E0D-A51AD4E99B65}" presName="linear" presStyleCnt="0">
        <dgm:presLayoutVars>
          <dgm:dir/>
          <dgm:animLvl val="lvl"/>
          <dgm:resizeHandles val="exact"/>
        </dgm:presLayoutVars>
      </dgm:prSet>
      <dgm:spPr/>
    </dgm:pt>
    <dgm:pt modelId="{DDA85086-B71C-8741-BA99-51AD7619B958}" type="pres">
      <dgm:prSet presAssocID="{798F7C9F-B69D-485E-9C3B-62649C6B4AB3}" presName="parentLin" presStyleCnt="0"/>
      <dgm:spPr/>
    </dgm:pt>
    <dgm:pt modelId="{CA1C7618-2605-E24D-A6CF-CDD88745F254}" type="pres">
      <dgm:prSet presAssocID="{798F7C9F-B69D-485E-9C3B-62649C6B4AB3}" presName="parentLeftMargin" presStyleLbl="node1" presStyleIdx="0" presStyleCnt="2"/>
      <dgm:spPr/>
    </dgm:pt>
    <dgm:pt modelId="{4E654038-D98B-5B41-B78B-EEEA764B2483}" type="pres">
      <dgm:prSet presAssocID="{798F7C9F-B69D-485E-9C3B-62649C6B4AB3}" presName="parentText" presStyleLbl="node1" presStyleIdx="0" presStyleCnt="2">
        <dgm:presLayoutVars>
          <dgm:chMax val="0"/>
          <dgm:bulletEnabled val="1"/>
        </dgm:presLayoutVars>
      </dgm:prSet>
      <dgm:spPr/>
    </dgm:pt>
    <dgm:pt modelId="{E40FCB35-B193-9B40-BCDC-32853FBB105E}" type="pres">
      <dgm:prSet presAssocID="{798F7C9F-B69D-485E-9C3B-62649C6B4AB3}" presName="negativeSpace" presStyleCnt="0"/>
      <dgm:spPr/>
    </dgm:pt>
    <dgm:pt modelId="{5E7A8E2B-78D2-EC4C-8C2E-A7D8A420C89D}" type="pres">
      <dgm:prSet presAssocID="{798F7C9F-B69D-485E-9C3B-62649C6B4AB3}" presName="childText" presStyleLbl="conFgAcc1" presStyleIdx="0" presStyleCnt="2">
        <dgm:presLayoutVars>
          <dgm:bulletEnabled val="1"/>
        </dgm:presLayoutVars>
      </dgm:prSet>
      <dgm:spPr/>
    </dgm:pt>
    <dgm:pt modelId="{CD76147C-E53D-894F-A40D-712B76F4E8AF}" type="pres">
      <dgm:prSet presAssocID="{9E7FB608-6DD9-48B1-8B7B-F3B13DA62A84}" presName="spaceBetweenRectangles" presStyleCnt="0"/>
      <dgm:spPr/>
    </dgm:pt>
    <dgm:pt modelId="{C3C14F6E-D702-7043-BDCA-102B951A251F}" type="pres">
      <dgm:prSet presAssocID="{A0CA66BE-7B25-4F74-807C-6325F9F3E143}" presName="parentLin" presStyleCnt="0"/>
      <dgm:spPr/>
    </dgm:pt>
    <dgm:pt modelId="{7409D7EC-BA77-F341-B197-337A167A93CB}" type="pres">
      <dgm:prSet presAssocID="{A0CA66BE-7B25-4F74-807C-6325F9F3E143}" presName="parentLeftMargin" presStyleLbl="node1" presStyleIdx="0" presStyleCnt="2"/>
      <dgm:spPr/>
    </dgm:pt>
    <dgm:pt modelId="{F402A430-8242-1946-8F51-F0ADD34B23FA}" type="pres">
      <dgm:prSet presAssocID="{A0CA66BE-7B25-4F74-807C-6325F9F3E143}" presName="parentText" presStyleLbl="node1" presStyleIdx="1" presStyleCnt="2">
        <dgm:presLayoutVars>
          <dgm:chMax val="0"/>
          <dgm:bulletEnabled val="1"/>
        </dgm:presLayoutVars>
      </dgm:prSet>
      <dgm:spPr/>
    </dgm:pt>
    <dgm:pt modelId="{B71830CC-3851-A74E-B2D5-4C680742C29F}" type="pres">
      <dgm:prSet presAssocID="{A0CA66BE-7B25-4F74-807C-6325F9F3E143}" presName="negativeSpace" presStyleCnt="0"/>
      <dgm:spPr/>
    </dgm:pt>
    <dgm:pt modelId="{6D470643-C752-5649-BC26-C864FABE8380}" type="pres">
      <dgm:prSet presAssocID="{A0CA66BE-7B25-4F74-807C-6325F9F3E143}" presName="childText" presStyleLbl="conFgAcc1" presStyleIdx="1" presStyleCnt="2">
        <dgm:presLayoutVars>
          <dgm:bulletEnabled val="1"/>
        </dgm:presLayoutVars>
      </dgm:prSet>
      <dgm:spPr/>
    </dgm:pt>
  </dgm:ptLst>
  <dgm:cxnLst>
    <dgm:cxn modelId="{74030006-E2D3-4FA5-A876-581B2549F4DE}" srcId="{A0CA66BE-7B25-4F74-807C-6325F9F3E143}" destId="{B21F7810-5141-4849-9FA6-CA366CAB14AA}" srcOrd="0" destOrd="0" parTransId="{15BEB923-CA45-464C-8844-4513EFF26C57}" sibTransId="{CE4274F0-FDD4-421A-B857-F68595BD24D5}"/>
    <dgm:cxn modelId="{D6AAFE2B-B190-114A-A843-6A631D02AA7D}" type="presOf" srcId="{BC74EB4C-FA10-4107-94A3-F668F95666DC}" destId="{5E7A8E2B-78D2-EC4C-8C2E-A7D8A420C89D}" srcOrd="0" destOrd="0" presId="urn:microsoft.com/office/officeart/2005/8/layout/list1"/>
    <dgm:cxn modelId="{C0F35633-3A1C-44CF-AE08-DB3346D33D33}" srcId="{B21F7810-5141-4849-9FA6-CA366CAB14AA}" destId="{F49A23AC-E231-4472-ABC7-7BAD437D4D12}" srcOrd="0" destOrd="0" parTransId="{E5F73688-90F9-4897-BA14-9ACA19672E71}" sibTransId="{C00EB678-986C-4750-940C-4F031198D9F3}"/>
    <dgm:cxn modelId="{06563D53-7CC8-E143-9237-AA49D239EC75}" type="presOf" srcId="{A0CA66BE-7B25-4F74-807C-6325F9F3E143}" destId="{F402A430-8242-1946-8F51-F0ADD34B23FA}" srcOrd="1" destOrd="0" presId="urn:microsoft.com/office/officeart/2005/8/layout/list1"/>
    <dgm:cxn modelId="{EE70DC54-5284-4B81-837B-453BB0BB62BD}" srcId="{5275FC67-76E9-4401-9E0D-A51AD4E99B65}" destId="{798F7C9F-B69D-485E-9C3B-62649C6B4AB3}" srcOrd="0" destOrd="0" parTransId="{93842D3D-6EEB-4169-9263-B754A7C7C1BD}" sibTransId="{9E7FB608-6DD9-48B1-8B7B-F3B13DA62A84}"/>
    <dgm:cxn modelId="{C34DCF78-ED07-6F43-A25E-659279CEECD4}" type="presOf" srcId="{F49A23AC-E231-4472-ABC7-7BAD437D4D12}" destId="{6D470643-C752-5649-BC26-C864FABE8380}" srcOrd="0" destOrd="1" presId="urn:microsoft.com/office/officeart/2005/8/layout/list1"/>
    <dgm:cxn modelId="{1FB7B77D-7842-A94E-BB8A-3B8B70960D0B}" type="presOf" srcId="{0B39BA3F-B709-4209-8EEF-5F8B2F787937}" destId="{6D470643-C752-5649-BC26-C864FABE8380}" srcOrd="0" destOrd="2" presId="urn:microsoft.com/office/officeart/2005/8/layout/list1"/>
    <dgm:cxn modelId="{18A7F498-7B5D-924D-8472-A25C78B977D0}" type="presOf" srcId="{593AD459-8444-434D-9DA6-79271BDB595F}" destId="{6D470643-C752-5649-BC26-C864FABE8380}" srcOrd="0" destOrd="3" presId="urn:microsoft.com/office/officeart/2005/8/layout/list1"/>
    <dgm:cxn modelId="{1721BF99-C1BA-442A-952D-885A23282B6C}" srcId="{B21F7810-5141-4849-9FA6-CA366CAB14AA}" destId="{0B39BA3F-B709-4209-8EEF-5F8B2F787937}" srcOrd="1" destOrd="0" parTransId="{13E0F2B6-DAE1-4D17-88BB-41315CC93E54}" sibTransId="{F410334F-2FA7-4282-AC6E-E9D7CED6E708}"/>
    <dgm:cxn modelId="{DCD541C3-995E-41D0-B547-94B1FA01E29E}" srcId="{798F7C9F-B69D-485E-9C3B-62649C6B4AB3}" destId="{BC74EB4C-FA10-4107-94A3-F668F95666DC}" srcOrd="0" destOrd="0" parTransId="{A781D258-EF5B-4F73-8A7F-2DA270C1F647}" sibTransId="{63AD97FC-A064-40FB-94CE-96813F341A19}"/>
    <dgm:cxn modelId="{04FEDBC3-57C7-405F-A59D-1EBCA001746A}" srcId="{B21F7810-5141-4849-9FA6-CA366CAB14AA}" destId="{593AD459-8444-434D-9DA6-79271BDB595F}" srcOrd="2" destOrd="0" parTransId="{41184FAF-43FE-49A0-948A-7294899859F9}" sibTransId="{173CAC79-B456-4621-ADCA-AAE7EC88D0C0}"/>
    <dgm:cxn modelId="{DE4D93DB-3048-412C-98BC-D03B4F9D1669}" srcId="{5275FC67-76E9-4401-9E0D-A51AD4E99B65}" destId="{A0CA66BE-7B25-4F74-807C-6325F9F3E143}" srcOrd="1" destOrd="0" parTransId="{59E90B9C-C7DE-4445-945E-A5364B969A42}" sibTransId="{1547F118-1A3E-4E72-B332-9B434E90A960}"/>
    <dgm:cxn modelId="{4FBD1EE0-2AE2-254C-BE92-3AAC2F06D301}" type="presOf" srcId="{798F7C9F-B69D-485E-9C3B-62649C6B4AB3}" destId="{CA1C7618-2605-E24D-A6CF-CDD88745F254}" srcOrd="0" destOrd="0" presId="urn:microsoft.com/office/officeart/2005/8/layout/list1"/>
    <dgm:cxn modelId="{D784FAE1-EE67-6647-BB29-FC204C4ADB53}" type="presOf" srcId="{B21F7810-5141-4849-9FA6-CA366CAB14AA}" destId="{6D470643-C752-5649-BC26-C864FABE8380}" srcOrd="0" destOrd="0" presId="urn:microsoft.com/office/officeart/2005/8/layout/list1"/>
    <dgm:cxn modelId="{81A1C5E6-E4A4-F04F-A2EC-7E34F955F30F}" type="presOf" srcId="{A0CA66BE-7B25-4F74-807C-6325F9F3E143}" destId="{7409D7EC-BA77-F341-B197-337A167A93CB}" srcOrd="0" destOrd="0" presId="urn:microsoft.com/office/officeart/2005/8/layout/list1"/>
    <dgm:cxn modelId="{139AC6E6-07E8-6746-AA25-A11059237CDB}" type="presOf" srcId="{5275FC67-76E9-4401-9E0D-A51AD4E99B65}" destId="{4E048AB6-37FF-4946-9755-83AFC1EEC25B}" srcOrd="0" destOrd="0" presId="urn:microsoft.com/office/officeart/2005/8/layout/list1"/>
    <dgm:cxn modelId="{99C17EE9-A439-EB42-855D-575200B9A981}" type="presOf" srcId="{798F7C9F-B69D-485E-9C3B-62649C6B4AB3}" destId="{4E654038-D98B-5B41-B78B-EEEA764B2483}" srcOrd="1" destOrd="0" presId="urn:microsoft.com/office/officeart/2005/8/layout/list1"/>
    <dgm:cxn modelId="{6EEE1A9A-CDF8-1746-830B-DD1C65CA6CBB}" type="presParOf" srcId="{4E048AB6-37FF-4946-9755-83AFC1EEC25B}" destId="{DDA85086-B71C-8741-BA99-51AD7619B958}" srcOrd="0" destOrd="0" presId="urn:microsoft.com/office/officeart/2005/8/layout/list1"/>
    <dgm:cxn modelId="{7B8BF209-AD21-CA49-A3C4-69E6806F58AE}" type="presParOf" srcId="{DDA85086-B71C-8741-BA99-51AD7619B958}" destId="{CA1C7618-2605-E24D-A6CF-CDD88745F254}" srcOrd="0" destOrd="0" presId="urn:microsoft.com/office/officeart/2005/8/layout/list1"/>
    <dgm:cxn modelId="{C75CF4BA-0EDC-3540-889F-F9E568A2E6B9}" type="presParOf" srcId="{DDA85086-B71C-8741-BA99-51AD7619B958}" destId="{4E654038-D98B-5B41-B78B-EEEA764B2483}" srcOrd="1" destOrd="0" presId="urn:microsoft.com/office/officeart/2005/8/layout/list1"/>
    <dgm:cxn modelId="{EEDCD274-223B-E141-98FE-3B70DEA95497}" type="presParOf" srcId="{4E048AB6-37FF-4946-9755-83AFC1EEC25B}" destId="{E40FCB35-B193-9B40-BCDC-32853FBB105E}" srcOrd="1" destOrd="0" presId="urn:microsoft.com/office/officeart/2005/8/layout/list1"/>
    <dgm:cxn modelId="{B2B114BF-E340-EE44-BBC7-5621DFCAA75D}" type="presParOf" srcId="{4E048AB6-37FF-4946-9755-83AFC1EEC25B}" destId="{5E7A8E2B-78D2-EC4C-8C2E-A7D8A420C89D}" srcOrd="2" destOrd="0" presId="urn:microsoft.com/office/officeart/2005/8/layout/list1"/>
    <dgm:cxn modelId="{05C3704A-3F64-DA4E-87DF-892D7D590E11}" type="presParOf" srcId="{4E048AB6-37FF-4946-9755-83AFC1EEC25B}" destId="{CD76147C-E53D-894F-A40D-712B76F4E8AF}" srcOrd="3" destOrd="0" presId="urn:microsoft.com/office/officeart/2005/8/layout/list1"/>
    <dgm:cxn modelId="{989BB23E-DCF8-D04E-BB4A-06630D683A33}" type="presParOf" srcId="{4E048AB6-37FF-4946-9755-83AFC1EEC25B}" destId="{C3C14F6E-D702-7043-BDCA-102B951A251F}" srcOrd="4" destOrd="0" presId="urn:microsoft.com/office/officeart/2005/8/layout/list1"/>
    <dgm:cxn modelId="{C636E8FC-FCA5-044E-AC50-B408236A3A92}" type="presParOf" srcId="{C3C14F6E-D702-7043-BDCA-102B951A251F}" destId="{7409D7EC-BA77-F341-B197-337A167A93CB}" srcOrd="0" destOrd="0" presId="urn:microsoft.com/office/officeart/2005/8/layout/list1"/>
    <dgm:cxn modelId="{70D60280-43F1-F145-AA9C-2574DB81C488}" type="presParOf" srcId="{C3C14F6E-D702-7043-BDCA-102B951A251F}" destId="{F402A430-8242-1946-8F51-F0ADD34B23FA}" srcOrd="1" destOrd="0" presId="urn:microsoft.com/office/officeart/2005/8/layout/list1"/>
    <dgm:cxn modelId="{9EF284F3-A13B-F846-AC6C-6871361BD212}" type="presParOf" srcId="{4E048AB6-37FF-4946-9755-83AFC1EEC25B}" destId="{B71830CC-3851-A74E-B2D5-4C680742C29F}" srcOrd="5" destOrd="0" presId="urn:microsoft.com/office/officeart/2005/8/layout/list1"/>
    <dgm:cxn modelId="{80998F63-76ED-1A42-88CB-265AAD3BE3E7}" type="presParOf" srcId="{4E048AB6-37FF-4946-9755-83AFC1EEC25B}" destId="{6D470643-C752-5649-BC26-C864FABE8380}"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AB5D0E-0F7F-4FF8-993F-79F194269529}"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US"/>
        </a:p>
      </dgm:t>
    </dgm:pt>
    <dgm:pt modelId="{D6CECE30-1472-41F6-83B6-D16AEDE09A4C}">
      <dgm:prSet/>
      <dgm:spPr/>
      <dgm:t>
        <a:bodyPr/>
        <a:lstStyle/>
        <a:p>
          <a:r>
            <a:rPr lang="en-US" dirty="0"/>
            <a:t>Confidential and Anonymous (with representation)</a:t>
          </a:r>
        </a:p>
      </dgm:t>
    </dgm:pt>
    <dgm:pt modelId="{827747CE-7AB0-43AC-8EE9-C05043CC57B6}" type="parTrans" cxnId="{12856FFE-D20B-46D2-9BB6-290926601940}">
      <dgm:prSet/>
      <dgm:spPr/>
      <dgm:t>
        <a:bodyPr/>
        <a:lstStyle/>
        <a:p>
          <a:endParaRPr lang="en-US"/>
        </a:p>
      </dgm:t>
    </dgm:pt>
    <dgm:pt modelId="{A9EBCD78-45BD-479E-8DF5-990AA92F70C9}" type="sibTrans" cxnId="{12856FFE-D20B-46D2-9BB6-290926601940}">
      <dgm:prSet/>
      <dgm:spPr/>
      <dgm:t>
        <a:bodyPr/>
        <a:lstStyle/>
        <a:p>
          <a:endParaRPr lang="en-US"/>
        </a:p>
      </dgm:t>
    </dgm:pt>
    <dgm:pt modelId="{06989EDF-AC0C-47A9-B96F-C67B82E6D2BD}">
      <dgm:prSet/>
      <dgm:spPr/>
      <dgm:t>
        <a:bodyPr/>
        <a:lstStyle/>
        <a:p>
          <a:r>
            <a:rPr lang="en-US" dirty="0"/>
            <a:t>Similar to Dodd-Frank protections</a:t>
          </a:r>
        </a:p>
      </dgm:t>
    </dgm:pt>
    <dgm:pt modelId="{A3B9104C-FB3C-4271-83DD-3FC2A7A2F0C7}" type="parTrans" cxnId="{5D1C4175-FDCA-4A2E-AFF6-D492E11AA5CC}">
      <dgm:prSet/>
      <dgm:spPr/>
      <dgm:t>
        <a:bodyPr/>
        <a:lstStyle/>
        <a:p>
          <a:endParaRPr lang="en-US"/>
        </a:p>
      </dgm:t>
    </dgm:pt>
    <dgm:pt modelId="{4D42AE0E-5591-4C77-AF2A-7D3E2F531660}" type="sibTrans" cxnId="{5D1C4175-FDCA-4A2E-AFF6-D492E11AA5CC}">
      <dgm:prSet/>
      <dgm:spPr/>
      <dgm:t>
        <a:bodyPr/>
        <a:lstStyle/>
        <a:p>
          <a:endParaRPr lang="en-US"/>
        </a:p>
      </dgm:t>
    </dgm:pt>
    <dgm:pt modelId="{0512A29F-120F-486A-8205-CA1D26B8B377}">
      <dgm:prSet/>
      <dgm:spPr/>
      <dgm:t>
        <a:bodyPr/>
        <a:lstStyle/>
        <a:p>
          <a:r>
            <a:rPr lang="en-US" dirty="0"/>
            <a:t>Award amounts do not include:</a:t>
          </a:r>
        </a:p>
      </dgm:t>
    </dgm:pt>
    <dgm:pt modelId="{E546BA14-7A7F-4E34-8E55-92E6120B53DF}" type="parTrans" cxnId="{534634DF-B0BF-4DD9-9FE4-E99C1409A2DA}">
      <dgm:prSet/>
      <dgm:spPr/>
      <dgm:t>
        <a:bodyPr/>
        <a:lstStyle/>
        <a:p>
          <a:endParaRPr lang="en-US"/>
        </a:p>
      </dgm:t>
    </dgm:pt>
    <dgm:pt modelId="{FF89FC00-4CEC-44A7-8544-9D58E237B347}" type="sibTrans" cxnId="{534634DF-B0BF-4DD9-9FE4-E99C1409A2DA}">
      <dgm:prSet/>
      <dgm:spPr/>
      <dgm:t>
        <a:bodyPr/>
        <a:lstStyle/>
        <a:p>
          <a:endParaRPr lang="en-US"/>
        </a:p>
      </dgm:t>
    </dgm:pt>
    <dgm:pt modelId="{510130AC-C9D3-4C0D-95C5-77886C3B7CB7}">
      <dgm:prSet/>
      <dgm:spPr/>
      <dgm:t>
        <a:bodyPr/>
        <a:lstStyle/>
        <a:p>
          <a:r>
            <a:rPr lang="en-US" dirty="0"/>
            <a:t>Forfeiture</a:t>
          </a:r>
        </a:p>
      </dgm:t>
    </dgm:pt>
    <dgm:pt modelId="{8CA4CBE8-ACF8-4A03-A14E-1CF1CA5A4E6A}" type="parTrans" cxnId="{D1EE6D35-98AD-446B-ACF9-9F801C5803B3}">
      <dgm:prSet/>
      <dgm:spPr/>
      <dgm:t>
        <a:bodyPr/>
        <a:lstStyle/>
        <a:p>
          <a:endParaRPr lang="en-US"/>
        </a:p>
      </dgm:t>
    </dgm:pt>
    <dgm:pt modelId="{69991F1A-D766-46D7-8C58-E1927FC8B42D}" type="sibTrans" cxnId="{D1EE6D35-98AD-446B-ACF9-9F801C5803B3}">
      <dgm:prSet/>
      <dgm:spPr/>
      <dgm:t>
        <a:bodyPr/>
        <a:lstStyle/>
        <a:p>
          <a:endParaRPr lang="en-US"/>
        </a:p>
      </dgm:t>
    </dgm:pt>
    <dgm:pt modelId="{FC46D567-D821-4890-839A-90274A32B3C2}">
      <dgm:prSet/>
      <dgm:spPr/>
      <dgm:t>
        <a:bodyPr/>
        <a:lstStyle/>
        <a:p>
          <a:r>
            <a:rPr lang="en-US" dirty="0"/>
            <a:t>Restitution, or</a:t>
          </a:r>
        </a:p>
      </dgm:t>
    </dgm:pt>
    <dgm:pt modelId="{303F94AE-F48B-4CEB-A535-CC4A652347AC}" type="parTrans" cxnId="{A5A18DA1-98B6-41C1-B78B-FF6D219B2200}">
      <dgm:prSet/>
      <dgm:spPr/>
      <dgm:t>
        <a:bodyPr/>
        <a:lstStyle/>
        <a:p>
          <a:endParaRPr lang="en-US"/>
        </a:p>
      </dgm:t>
    </dgm:pt>
    <dgm:pt modelId="{03C16E12-3A28-4762-9C28-4439215D797C}" type="sibTrans" cxnId="{A5A18DA1-98B6-41C1-B78B-FF6D219B2200}">
      <dgm:prSet/>
      <dgm:spPr/>
      <dgm:t>
        <a:bodyPr/>
        <a:lstStyle/>
        <a:p>
          <a:endParaRPr lang="en-US"/>
        </a:p>
      </dgm:t>
    </dgm:pt>
    <dgm:pt modelId="{77DB666A-7291-4C79-A951-2A5424D77034}">
      <dgm:prSet/>
      <dgm:spPr/>
      <dgm:t>
        <a:bodyPr/>
        <a:lstStyle/>
        <a:p>
          <a:r>
            <a:rPr lang="en-US" dirty="0"/>
            <a:t>Any victim compensation payment</a:t>
          </a:r>
        </a:p>
      </dgm:t>
    </dgm:pt>
    <dgm:pt modelId="{53A8F7B2-10A9-4EE4-9BC6-E8DB9B244502}" type="parTrans" cxnId="{6E98A5F8-1A59-443D-A03B-C09611B975AB}">
      <dgm:prSet/>
      <dgm:spPr/>
      <dgm:t>
        <a:bodyPr/>
        <a:lstStyle/>
        <a:p>
          <a:endParaRPr lang="en-US"/>
        </a:p>
      </dgm:t>
    </dgm:pt>
    <dgm:pt modelId="{99E73B79-3DBF-4B08-9EB4-DA751C562CEC}" type="sibTrans" cxnId="{6E98A5F8-1A59-443D-A03B-C09611B975AB}">
      <dgm:prSet/>
      <dgm:spPr/>
      <dgm:t>
        <a:bodyPr/>
        <a:lstStyle/>
        <a:p>
          <a:endParaRPr lang="en-US"/>
        </a:p>
      </dgm:t>
    </dgm:pt>
    <dgm:pt modelId="{442CFD89-3275-48D4-8134-CCDA89593C4A}">
      <dgm:prSet/>
      <dgm:spPr/>
      <dgm:t>
        <a:bodyPr/>
        <a:lstStyle/>
        <a:p>
          <a:r>
            <a:rPr lang="en-US" dirty="0"/>
            <a:t>NDAs</a:t>
          </a:r>
        </a:p>
      </dgm:t>
    </dgm:pt>
    <dgm:pt modelId="{14E656D2-885B-49F9-B363-8EF833B4717E}" type="parTrans" cxnId="{5BA7A28B-BD50-4704-AA42-B11E2D89A200}">
      <dgm:prSet/>
      <dgm:spPr/>
      <dgm:t>
        <a:bodyPr/>
        <a:lstStyle/>
        <a:p>
          <a:endParaRPr lang="en-US"/>
        </a:p>
      </dgm:t>
    </dgm:pt>
    <dgm:pt modelId="{A437982F-78C3-4F37-A22A-F1D0F959CAA3}" type="sibTrans" cxnId="{5BA7A28B-BD50-4704-AA42-B11E2D89A200}">
      <dgm:prSet/>
      <dgm:spPr/>
      <dgm:t>
        <a:bodyPr/>
        <a:lstStyle/>
        <a:p>
          <a:endParaRPr lang="en-US"/>
        </a:p>
      </dgm:t>
    </dgm:pt>
    <dgm:pt modelId="{5A7C0F5E-CA55-4032-9B80-8796BFD37D92}">
      <dgm:prSet/>
      <dgm:spPr/>
      <dgm:t>
        <a:bodyPr/>
        <a:lstStyle/>
        <a:p>
          <a:r>
            <a:rPr lang="en-US" dirty="0"/>
            <a:t>NDAs (including arbitration agreements) cannot prevent from providing information or awards</a:t>
          </a:r>
        </a:p>
      </dgm:t>
    </dgm:pt>
    <dgm:pt modelId="{06B0EFF1-7702-475A-9245-5BD617483AFC}" type="parTrans" cxnId="{61C7252A-F101-489E-ACC3-D8B3E129BD5D}">
      <dgm:prSet/>
      <dgm:spPr/>
      <dgm:t>
        <a:bodyPr/>
        <a:lstStyle/>
        <a:p>
          <a:endParaRPr lang="en-US"/>
        </a:p>
      </dgm:t>
    </dgm:pt>
    <dgm:pt modelId="{6A544643-2AB1-4E36-9FBA-81B7B49B1ADA}" type="sibTrans" cxnId="{61C7252A-F101-489E-ACC3-D8B3E129BD5D}">
      <dgm:prSet/>
      <dgm:spPr/>
      <dgm:t>
        <a:bodyPr/>
        <a:lstStyle/>
        <a:p>
          <a:endParaRPr lang="en-US"/>
        </a:p>
      </dgm:t>
    </dgm:pt>
    <dgm:pt modelId="{AD891032-7054-44EB-819E-4D38296ACB35}">
      <dgm:prSet/>
      <dgm:spPr/>
      <dgm:t>
        <a:bodyPr/>
        <a:lstStyle/>
        <a:p>
          <a:r>
            <a:rPr lang="en-US" dirty="0"/>
            <a:t>Likely no cause of action -- as in Rule 21F-17 (not yet tested)</a:t>
          </a:r>
        </a:p>
      </dgm:t>
    </dgm:pt>
    <dgm:pt modelId="{CD76A82A-EA53-4585-8D23-027E4E3170C6}" type="parTrans" cxnId="{BB8C7020-26B1-4E2C-86CA-742C8AA7118F}">
      <dgm:prSet/>
      <dgm:spPr/>
      <dgm:t>
        <a:bodyPr/>
        <a:lstStyle/>
        <a:p>
          <a:endParaRPr lang="en-US"/>
        </a:p>
      </dgm:t>
    </dgm:pt>
    <dgm:pt modelId="{BAD68A5B-0E8C-446B-8D7F-6E93AF4EB427}" type="sibTrans" cxnId="{BB8C7020-26B1-4E2C-86CA-742C8AA7118F}">
      <dgm:prSet/>
      <dgm:spPr/>
      <dgm:t>
        <a:bodyPr/>
        <a:lstStyle/>
        <a:p>
          <a:endParaRPr lang="en-US"/>
        </a:p>
      </dgm:t>
    </dgm:pt>
    <dgm:pt modelId="{F9B4A4D9-4532-CC4D-A661-688D0E5C9DC7}" type="pres">
      <dgm:prSet presAssocID="{6BAB5D0E-0F7F-4FF8-993F-79F194269529}" presName="linear" presStyleCnt="0">
        <dgm:presLayoutVars>
          <dgm:dir/>
          <dgm:animLvl val="lvl"/>
          <dgm:resizeHandles val="exact"/>
        </dgm:presLayoutVars>
      </dgm:prSet>
      <dgm:spPr/>
    </dgm:pt>
    <dgm:pt modelId="{6310D752-6E80-E748-8B5F-D3A3273F4197}" type="pres">
      <dgm:prSet presAssocID="{D6CECE30-1472-41F6-83B6-D16AEDE09A4C}" presName="parentLin" presStyleCnt="0"/>
      <dgm:spPr/>
    </dgm:pt>
    <dgm:pt modelId="{5BDBDE50-E96D-CF4C-B0DA-9923F41C6A09}" type="pres">
      <dgm:prSet presAssocID="{D6CECE30-1472-41F6-83B6-D16AEDE09A4C}" presName="parentLeftMargin" presStyleLbl="node1" presStyleIdx="0" presStyleCnt="3"/>
      <dgm:spPr/>
    </dgm:pt>
    <dgm:pt modelId="{68E38B68-C97A-1043-9367-B47E50B6326E}" type="pres">
      <dgm:prSet presAssocID="{D6CECE30-1472-41F6-83B6-D16AEDE09A4C}" presName="parentText" presStyleLbl="node1" presStyleIdx="0" presStyleCnt="3">
        <dgm:presLayoutVars>
          <dgm:chMax val="0"/>
          <dgm:bulletEnabled val="1"/>
        </dgm:presLayoutVars>
      </dgm:prSet>
      <dgm:spPr/>
    </dgm:pt>
    <dgm:pt modelId="{5C00CE26-6915-584B-A6D5-982746F9F4E9}" type="pres">
      <dgm:prSet presAssocID="{D6CECE30-1472-41F6-83B6-D16AEDE09A4C}" presName="negativeSpace" presStyleCnt="0"/>
      <dgm:spPr/>
    </dgm:pt>
    <dgm:pt modelId="{15A80F54-61A5-6F40-B00A-752F48A531D0}" type="pres">
      <dgm:prSet presAssocID="{D6CECE30-1472-41F6-83B6-D16AEDE09A4C}" presName="childText" presStyleLbl="conFgAcc1" presStyleIdx="0" presStyleCnt="3">
        <dgm:presLayoutVars>
          <dgm:bulletEnabled val="1"/>
        </dgm:presLayoutVars>
      </dgm:prSet>
      <dgm:spPr/>
    </dgm:pt>
    <dgm:pt modelId="{32EE30D5-DB7A-4047-A06E-495C2DC5A2AE}" type="pres">
      <dgm:prSet presAssocID="{A9EBCD78-45BD-479E-8DF5-990AA92F70C9}" presName="spaceBetweenRectangles" presStyleCnt="0"/>
      <dgm:spPr/>
    </dgm:pt>
    <dgm:pt modelId="{B8EE8AF6-7DD2-A24D-90C3-97F32D68A58F}" type="pres">
      <dgm:prSet presAssocID="{0512A29F-120F-486A-8205-CA1D26B8B377}" presName="parentLin" presStyleCnt="0"/>
      <dgm:spPr/>
    </dgm:pt>
    <dgm:pt modelId="{3A85AA96-CABD-AD45-9610-8067C41561E3}" type="pres">
      <dgm:prSet presAssocID="{0512A29F-120F-486A-8205-CA1D26B8B377}" presName="parentLeftMargin" presStyleLbl="node1" presStyleIdx="0" presStyleCnt="3"/>
      <dgm:spPr/>
    </dgm:pt>
    <dgm:pt modelId="{1AA16430-15A8-3549-933C-29EBB63A88B9}" type="pres">
      <dgm:prSet presAssocID="{0512A29F-120F-486A-8205-CA1D26B8B377}" presName="parentText" presStyleLbl="node1" presStyleIdx="1" presStyleCnt="3">
        <dgm:presLayoutVars>
          <dgm:chMax val="0"/>
          <dgm:bulletEnabled val="1"/>
        </dgm:presLayoutVars>
      </dgm:prSet>
      <dgm:spPr/>
    </dgm:pt>
    <dgm:pt modelId="{8205B445-80B3-5446-A594-F4FFDB8203DB}" type="pres">
      <dgm:prSet presAssocID="{0512A29F-120F-486A-8205-CA1D26B8B377}" presName="negativeSpace" presStyleCnt="0"/>
      <dgm:spPr/>
    </dgm:pt>
    <dgm:pt modelId="{8E5FDAFC-3872-E24B-B7B5-BA5AAE1D4C4A}" type="pres">
      <dgm:prSet presAssocID="{0512A29F-120F-486A-8205-CA1D26B8B377}" presName="childText" presStyleLbl="conFgAcc1" presStyleIdx="1" presStyleCnt="3">
        <dgm:presLayoutVars>
          <dgm:bulletEnabled val="1"/>
        </dgm:presLayoutVars>
      </dgm:prSet>
      <dgm:spPr/>
    </dgm:pt>
    <dgm:pt modelId="{F3670345-6251-9A43-827B-6F44129C1A8A}" type="pres">
      <dgm:prSet presAssocID="{FF89FC00-4CEC-44A7-8544-9D58E237B347}" presName="spaceBetweenRectangles" presStyleCnt="0"/>
      <dgm:spPr/>
    </dgm:pt>
    <dgm:pt modelId="{202D8148-EC18-AA49-AD4C-8CD003469DFD}" type="pres">
      <dgm:prSet presAssocID="{442CFD89-3275-48D4-8134-CCDA89593C4A}" presName="parentLin" presStyleCnt="0"/>
      <dgm:spPr/>
    </dgm:pt>
    <dgm:pt modelId="{1CE45BBE-E175-7C40-9438-B1CFD6C570F8}" type="pres">
      <dgm:prSet presAssocID="{442CFD89-3275-48D4-8134-CCDA89593C4A}" presName="parentLeftMargin" presStyleLbl="node1" presStyleIdx="1" presStyleCnt="3"/>
      <dgm:spPr/>
    </dgm:pt>
    <dgm:pt modelId="{0D45A2D7-73ED-5047-85C5-5BC40BEA31BE}" type="pres">
      <dgm:prSet presAssocID="{442CFD89-3275-48D4-8134-CCDA89593C4A}" presName="parentText" presStyleLbl="node1" presStyleIdx="2" presStyleCnt="3">
        <dgm:presLayoutVars>
          <dgm:chMax val="0"/>
          <dgm:bulletEnabled val="1"/>
        </dgm:presLayoutVars>
      </dgm:prSet>
      <dgm:spPr/>
    </dgm:pt>
    <dgm:pt modelId="{4678EAF0-EAF0-5F48-9250-B9D458027B1F}" type="pres">
      <dgm:prSet presAssocID="{442CFD89-3275-48D4-8134-CCDA89593C4A}" presName="negativeSpace" presStyleCnt="0"/>
      <dgm:spPr/>
    </dgm:pt>
    <dgm:pt modelId="{FFDFC8B7-41A2-8F49-AF6F-B40219CD7E19}" type="pres">
      <dgm:prSet presAssocID="{442CFD89-3275-48D4-8134-CCDA89593C4A}" presName="childText" presStyleLbl="conFgAcc1" presStyleIdx="2" presStyleCnt="3">
        <dgm:presLayoutVars>
          <dgm:bulletEnabled val="1"/>
        </dgm:presLayoutVars>
      </dgm:prSet>
      <dgm:spPr/>
    </dgm:pt>
  </dgm:ptLst>
  <dgm:cxnLst>
    <dgm:cxn modelId="{20E1BB0F-E883-864A-B8BA-46E7158BE44B}" type="presOf" srcId="{0512A29F-120F-486A-8205-CA1D26B8B377}" destId="{3A85AA96-CABD-AD45-9610-8067C41561E3}" srcOrd="0" destOrd="0" presId="urn:microsoft.com/office/officeart/2005/8/layout/list1"/>
    <dgm:cxn modelId="{BB8C7020-26B1-4E2C-86CA-742C8AA7118F}" srcId="{442CFD89-3275-48D4-8134-CCDA89593C4A}" destId="{AD891032-7054-44EB-819E-4D38296ACB35}" srcOrd="1" destOrd="0" parTransId="{CD76A82A-EA53-4585-8D23-027E4E3170C6}" sibTransId="{BAD68A5B-0E8C-446B-8D7F-6E93AF4EB427}"/>
    <dgm:cxn modelId="{61C7252A-F101-489E-ACC3-D8B3E129BD5D}" srcId="{442CFD89-3275-48D4-8134-CCDA89593C4A}" destId="{5A7C0F5E-CA55-4032-9B80-8796BFD37D92}" srcOrd="0" destOrd="0" parTransId="{06B0EFF1-7702-475A-9245-5BD617483AFC}" sibTransId="{6A544643-2AB1-4E36-9FBA-81B7B49B1ADA}"/>
    <dgm:cxn modelId="{D1EE6D35-98AD-446B-ACF9-9F801C5803B3}" srcId="{0512A29F-120F-486A-8205-CA1D26B8B377}" destId="{510130AC-C9D3-4C0D-95C5-77886C3B7CB7}" srcOrd="0" destOrd="0" parTransId="{8CA4CBE8-ACF8-4A03-A14E-1CF1CA5A4E6A}" sibTransId="{69991F1A-D766-46D7-8C58-E1927FC8B42D}"/>
    <dgm:cxn modelId="{E63DC04C-A8C9-2247-964D-3913F1D55D3D}" type="presOf" srcId="{06989EDF-AC0C-47A9-B96F-C67B82E6D2BD}" destId="{15A80F54-61A5-6F40-B00A-752F48A531D0}" srcOrd="0" destOrd="0" presId="urn:microsoft.com/office/officeart/2005/8/layout/list1"/>
    <dgm:cxn modelId="{6DC5B250-C982-C848-9B2F-B974621AEFEC}" type="presOf" srcId="{0512A29F-120F-486A-8205-CA1D26B8B377}" destId="{1AA16430-15A8-3549-933C-29EBB63A88B9}" srcOrd="1" destOrd="0" presId="urn:microsoft.com/office/officeart/2005/8/layout/list1"/>
    <dgm:cxn modelId="{5E930068-D445-5543-B276-FB2C782B8F3E}" type="presOf" srcId="{442CFD89-3275-48D4-8134-CCDA89593C4A}" destId="{1CE45BBE-E175-7C40-9438-B1CFD6C570F8}" srcOrd="0" destOrd="0" presId="urn:microsoft.com/office/officeart/2005/8/layout/list1"/>
    <dgm:cxn modelId="{5D1C4175-FDCA-4A2E-AFF6-D492E11AA5CC}" srcId="{D6CECE30-1472-41F6-83B6-D16AEDE09A4C}" destId="{06989EDF-AC0C-47A9-B96F-C67B82E6D2BD}" srcOrd="0" destOrd="0" parTransId="{A3B9104C-FB3C-4271-83DD-3FC2A7A2F0C7}" sibTransId="{4D42AE0E-5591-4C77-AF2A-7D3E2F531660}"/>
    <dgm:cxn modelId="{3002F475-A0FB-CB46-9CAF-800DABB3A832}" type="presOf" srcId="{6BAB5D0E-0F7F-4FF8-993F-79F194269529}" destId="{F9B4A4D9-4532-CC4D-A661-688D0E5C9DC7}" srcOrd="0" destOrd="0" presId="urn:microsoft.com/office/officeart/2005/8/layout/list1"/>
    <dgm:cxn modelId="{ADBC228B-917A-634B-AC90-4D8B6ACEB146}" type="presOf" srcId="{442CFD89-3275-48D4-8134-CCDA89593C4A}" destId="{0D45A2D7-73ED-5047-85C5-5BC40BEA31BE}" srcOrd="1" destOrd="0" presId="urn:microsoft.com/office/officeart/2005/8/layout/list1"/>
    <dgm:cxn modelId="{5BA7A28B-BD50-4704-AA42-B11E2D89A200}" srcId="{6BAB5D0E-0F7F-4FF8-993F-79F194269529}" destId="{442CFD89-3275-48D4-8134-CCDA89593C4A}" srcOrd="2" destOrd="0" parTransId="{14E656D2-885B-49F9-B363-8EF833B4717E}" sibTransId="{A437982F-78C3-4F37-A22A-F1D0F959CAA3}"/>
    <dgm:cxn modelId="{E74029A1-25DF-1D48-96FC-0E1BE2301E0B}" type="presOf" srcId="{D6CECE30-1472-41F6-83B6-D16AEDE09A4C}" destId="{5BDBDE50-E96D-CF4C-B0DA-9923F41C6A09}" srcOrd="0" destOrd="0" presId="urn:microsoft.com/office/officeart/2005/8/layout/list1"/>
    <dgm:cxn modelId="{A5A18DA1-98B6-41C1-B78B-FF6D219B2200}" srcId="{0512A29F-120F-486A-8205-CA1D26B8B377}" destId="{FC46D567-D821-4890-839A-90274A32B3C2}" srcOrd="1" destOrd="0" parTransId="{303F94AE-F48B-4CEB-A535-CC4A652347AC}" sibTransId="{03C16E12-3A28-4762-9C28-4439215D797C}"/>
    <dgm:cxn modelId="{E5F698A5-7BB8-8241-9470-8F6D9896CCE4}" type="presOf" srcId="{510130AC-C9D3-4C0D-95C5-77886C3B7CB7}" destId="{8E5FDAFC-3872-E24B-B7B5-BA5AAE1D4C4A}" srcOrd="0" destOrd="0" presId="urn:microsoft.com/office/officeart/2005/8/layout/list1"/>
    <dgm:cxn modelId="{A3EC3BB0-0DDF-7944-AE83-7D97DDD993AD}" type="presOf" srcId="{5A7C0F5E-CA55-4032-9B80-8796BFD37D92}" destId="{FFDFC8B7-41A2-8F49-AF6F-B40219CD7E19}" srcOrd="0" destOrd="0" presId="urn:microsoft.com/office/officeart/2005/8/layout/list1"/>
    <dgm:cxn modelId="{713D83BC-41F5-6A40-BC9B-D7B4212BED7B}" type="presOf" srcId="{AD891032-7054-44EB-819E-4D38296ACB35}" destId="{FFDFC8B7-41A2-8F49-AF6F-B40219CD7E19}" srcOrd="0" destOrd="1" presId="urn:microsoft.com/office/officeart/2005/8/layout/list1"/>
    <dgm:cxn modelId="{0D61ADD5-9759-7442-985F-D446331A88D4}" type="presOf" srcId="{77DB666A-7291-4C79-A951-2A5424D77034}" destId="{8E5FDAFC-3872-E24B-B7B5-BA5AAE1D4C4A}" srcOrd="0" destOrd="2" presId="urn:microsoft.com/office/officeart/2005/8/layout/list1"/>
    <dgm:cxn modelId="{B7B725DD-2DA8-C744-B59C-F90C22C47CDB}" type="presOf" srcId="{FC46D567-D821-4890-839A-90274A32B3C2}" destId="{8E5FDAFC-3872-E24B-B7B5-BA5AAE1D4C4A}" srcOrd="0" destOrd="1" presId="urn:microsoft.com/office/officeart/2005/8/layout/list1"/>
    <dgm:cxn modelId="{534634DF-B0BF-4DD9-9FE4-E99C1409A2DA}" srcId="{6BAB5D0E-0F7F-4FF8-993F-79F194269529}" destId="{0512A29F-120F-486A-8205-CA1D26B8B377}" srcOrd="1" destOrd="0" parTransId="{E546BA14-7A7F-4E34-8E55-92E6120B53DF}" sibTransId="{FF89FC00-4CEC-44A7-8544-9D58E237B347}"/>
    <dgm:cxn modelId="{EE7614F4-1C84-EF4C-8400-2A76A33D2955}" type="presOf" srcId="{D6CECE30-1472-41F6-83B6-D16AEDE09A4C}" destId="{68E38B68-C97A-1043-9367-B47E50B6326E}" srcOrd="1" destOrd="0" presId="urn:microsoft.com/office/officeart/2005/8/layout/list1"/>
    <dgm:cxn modelId="{6E98A5F8-1A59-443D-A03B-C09611B975AB}" srcId="{0512A29F-120F-486A-8205-CA1D26B8B377}" destId="{77DB666A-7291-4C79-A951-2A5424D77034}" srcOrd="2" destOrd="0" parTransId="{53A8F7B2-10A9-4EE4-9BC6-E8DB9B244502}" sibTransId="{99E73B79-3DBF-4B08-9EB4-DA751C562CEC}"/>
    <dgm:cxn modelId="{12856FFE-D20B-46D2-9BB6-290926601940}" srcId="{6BAB5D0E-0F7F-4FF8-993F-79F194269529}" destId="{D6CECE30-1472-41F6-83B6-D16AEDE09A4C}" srcOrd="0" destOrd="0" parTransId="{827747CE-7AB0-43AC-8EE9-C05043CC57B6}" sibTransId="{A9EBCD78-45BD-479E-8DF5-990AA92F70C9}"/>
    <dgm:cxn modelId="{24B3042D-1792-2B4B-8778-C86D1B3FDFF1}" type="presParOf" srcId="{F9B4A4D9-4532-CC4D-A661-688D0E5C9DC7}" destId="{6310D752-6E80-E748-8B5F-D3A3273F4197}" srcOrd="0" destOrd="0" presId="urn:microsoft.com/office/officeart/2005/8/layout/list1"/>
    <dgm:cxn modelId="{5561DB4B-0FEF-AB46-AFE4-9986A4DE0BCD}" type="presParOf" srcId="{6310D752-6E80-E748-8B5F-D3A3273F4197}" destId="{5BDBDE50-E96D-CF4C-B0DA-9923F41C6A09}" srcOrd="0" destOrd="0" presId="urn:microsoft.com/office/officeart/2005/8/layout/list1"/>
    <dgm:cxn modelId="{3DC9101B-C88B-EF4A-A634-7D42920B08F5}" type="presParOf" srcId="{6310D752-6E80-E748-8B5F-D3A3273F4197}" destId="{68E38B68-C97A-1043-9367-B47E50B6326E}" srcOrd="1" destOrd="0" presId="urn:microsoft.com/office/officeart/2005/8/layout/list1"/>
    <dgm:cxn modelId="{9FD1B1A3-B849-334A-9B2F-D5C6B1C12ADD}" type="presParOf" srcId="{F9B4A4D9-4532-CC4D-A661-688D0E5C9DC7}" destId="{5C00CE26-6915-584B-A6D5-982746F9F4E9}" srcOrd="1" destOrd="0" presId="urn:microsoft.com/office/officeart/2005/8/layout/list1"/>
    <dgm:cxn modelId="{E2F46E6E-ADD5-8E4B-8504-C5CF64588514}" type="presParOf" srcId="{F9B4A4D9-4532-CC4D-A661-688D0E5C9DC7}" destId="{15A80F54-61A5-6F40-B00A-752F48A531D0}" srcOrd="2" destOrd="0" presId="urn:microsoft.com/office/officeart/2005/8/layout/list1"/>
    <dgm:cxn modelId="{17B76029-4118-974B-A3B2-EF0207348C41}" type="presParOf" srcId="{F9B4A4D9-4532-CC4D-A661-688D0E5C9DC7}" destId="{32EE30D5-DB7A-4047-A06E-495C2DC5A2AE}" srcOrd="3" destOrd="0" presId="urn:microsoft.com/office/officeart/2005/8/layout/list1"/>
    <dgm:cxn modelId="{79D9070D-DF16-254E-BE81-3596176D6368}" type="presParOf" srcId="{F9B4A4D9-4532-CC4D-A661-688D0E5C9DC7}" destId="{B8EE8AF6-7DD2-A24D-90C3-97F32D68A58F}" srcOrd="4" destOrd="0" presId="urn:microsoft.com/office/officeart/2005/8/layout/list1"/>
    <dgm:cxn modelId="{DF45DE62-313A-C84D-9E97-941841AE1B3B}" type="presParOf" srcId="{B8EE8AF6-7DD2-A24D-90C3-97F32D68A58F}" destId="{3A85AA96-CABD-AD45-9610-8067C41561E3}" srcOrd="0" destOrd="0" presId="urn:microsoft.com/office/officeart/2005/8/layout/list1"/>
    <dgm:cxn modelId="{990409DF-2209-4B4A-B82A-3EB9332B0ADB}" type="presParOf" srcId="{B8EE8AF6-7DD2-A24D-90C3-97F32D68A58F}" destId="{1AA16430-15A8-3549-933C-29EBB63A88B9}" srcOrd="1" destOrd="0" presId="urn:microsoft.com/office/officeart/2005/8/layout/list1"/>
    <dgm:cxn modelId="{A9457A15-A8B6-084F-99DC-2FA281D2F00D}" type="presParOf" srcId="{F9B4A4D9-4532-CC4D-A661-688D0E5C9DC7}" destId="{8205B445-80B3-5446-A594-F4FFDB8203DB}" srcOrd="5" destOrd="0" presId="urn:microsoft.com/office/officeart/2005/8/layout/list1"/>
    <dgm:cxn modelId="{EA766EFD-DB85-2543-BD9A-5FA893F83C9A}" type="presParOf" srcId="{F9B4A4D9-4532-CC4D-A661-688D0E5C9DC7}" destId="{8E5FDAFC-3872-E24B-B7B5-BA5AAE1D4C4A}" srcOrd="6" destOrd="0" presId="urn:microsoft.com/office/officeart/2005/8/layout/list1"/>
    <dgm:cxn modelId="{CCD5EF73-F89E-8542-A8C6-7CAA7B1FDE21}" type="presParOf" srcId="{F9B4A4D9-4532-CC4D-A661-688D0E5C9DC7}" destId="{F3670345-6251-9A43-827B-6F44129C1A8A}" srcOrd="7" destOrd="0" presId="urn:microsoft.com/office/officeart/2005/8/layout/list1"/>
    <dgm:cxn modelId="{82FC5A67-609F-DF4E-8B40-3C8D41AB5320}" type="presParOf" srcId="{F9B4A4D9-4532-CC4D-A661-688D0E5C9DC7}" destId="{202D8148-EC18-AA49-AD4C-8CD003469DFD}" srcOrd="8" destOrd="0" presId="urn:microsoft.com/office/officeart/2005/8/layout/list1"/>
    <dgm:cxn modelId="{92544D61-7A67-7246-BB93-8FAF28CC1E83}" type="presParOf" srcId="{202D8148-EC18-AA49-AD4C-8CD003469DFD}" destId="{1CE45BBE-E175-7C40-9438-B1CFD6C570F8}" srcOrd="0" destOrd="0" presId="urn:microsoft.com/office/officeart/2005/8/layout/list1"/>
    <dgm:cxn modelId="{E1BED09B-E087-BB47-9369-173ABAFDD24D}" type="presParOf" srcId="{202D8148-EC18-AA49-AD4C-8CD003469DFD}" destId="{0D45A2D7-73ED-5047-85C5-5BC40BEA31BE}" srcOrd="1" destOrd="0" presId="urn:microsoft.com/office/officeart/2005/8/layout/list1"/>
    <dgm:cxn modelId="{1F488A26-EFAB-7D49-AA77-E3975781A51D}" type="presParOf" srcId="{F9B4A4D9-4532-CC4D-A661-688D0E5C9DC7}" destId="{4678EAF0-EAF0-5F48-9250-B9D458027B1F}" srcOrd="9" destOrd="0" presId="urn:microsoft.com/office/officeart/2005/8/layout/list1"/>
    <dgm:cxn modelId="{1322823D-FA77-E346-B98B-F9D329C39603}" type="presParOf" srcId="{F9B4A4D9-4532-CC4D-A661-688D0E5C9DC7}" destId="{FFDFC8B7-41A2-8F49-AF6F-B40219CD7E1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23D38B-0C46-4AD3-A67F-554D7964903E}" type="doc">
      <dgm:prSet loTypeId="urn:microsoft.com/office/officeart/2018/2/layout/IconVerticalSolid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DE7E879D-C53A-4706-96BD-EC34FE6C01CC}">
      <dgm:prSet/>
      <dgm:spPr/>
      <dgm:t>
        <a:bodyPr/>
        <a:lstStyle/>
        <a:p>
          <a:r>
            <a:rPr lang="en-US" dirty="0"/>
            <a:t>Does process information provided</a:t>
          </a:r>
        </a:p>
      </dgm:t>
    </dgm:pt>
    <dgm:pt modelId="{A6D50665-290E-4101-A93C-DF2A268F298A}" type="parTrans" cxnId="{DE229931-DB92-4A6C-A18E-A734E8D354A4}">
      <dgm:prSet/>
      <dgm:spPr/>
      <dgm:t>
        <a:bodyPr/>
        <a:lstStyle/>
        <a:p>
          <a:endParaRPr lang="en-US"/>
        </a:p>
      </dgm:t>
    </dgm:pt>
    <dgm:pt modelId="{B5DD7B2F-2FB3-45E1-90C7-5FA0A2CE7DCB}" type="sibTrans" cxnId="{DE229931-DB92-4A6C-A18E-A734E8D354A4}">
      <dgm:prSet/>
      <dgm:spPr/>
      <dgm:t>
        <a:bodyPr/>
        <a:lstStyle/>
        <a:p>
          <a:endParaRPr lang="en-US"/>
        </a:p>
      </dgm:t>
    </dgm:pt>
    <dgm:pt modelId="{A090ACC6-9A6A-4A1A-AA4A-6B9F35CF75D9}">
      <dgm:prSet/>
      <dgm:spPr/>
      <dgm:t>
        <a:bodyPr/>
        <a:lstStyle/>
        <a:p>
          <a:r>
            <a:rPr lang="en-US" dirty="0"/>
            <a:t>Not processing applications for awards until regulations finalized</a:t>
          </a:r>
        </a:p>
      </dgm:t>
    </dgm:pt>
    <dgm:pt modelId="{9FA6F34B-16C6-493C-944F-FFAB630B6420}" type="parTrans" cxnId="{A25235D2-6523-4915-AEBA-0165E227B8C2}">
      <dgm:prSet/>
      <dgm:spPr/>
      <dgm:t>
        <a:bodyPr/>
        <a:lstStyle/>
        <a:p>
          <a:endParaRPr lang="en-US"/>
        </a:p>
      </dgm:t>
    </dgm:pt>
    <dgm:pt modelId="{6EE3D32B-B286-475A-80D0-0176030E003E}" type="sibTrans" cxnId="{A25235D2-6523-4915-AEBA-0165E227B8C2}">
      <dgm:prSet/>
      <dgm:spPr/>
      <dgm:t>
        <a:bodyPr/>
        <a:lstStyle/>
        <a:p>
          <a:endParaRPr lang="en-US"/>
        </a:p>
      </dgm:t>
    </dgm:pt>
    <dgm:pt modelId="{12008776-FFA8-4351-858E-C1831D501B20}">
      <dgm:prSet/>
      <dgm:spPr/>
      <dgm:t>
        <a:bodyPr/>
        <a:lstStyle/>
        <a:p>
          <a:r>
            <a:rPr lang="en-US" dirty="0"/>
            <a:t>Without processing/publishing of awards is difficult to determine what enforcements are connected to the program</a:t>
          </a:r>
        </a:p>
      </dgm:t>
    </dgm:pt>
    <dgm:pt modelId="{34D8D439-3AEA-428D-A127-47E297BFF51E}" type="parTrans" cxnId="{C24E3322-979D-4F06-8AD4-13704EAE4DA9}">
      <dgm:prSet/>
      <dgm:spPr/>
      <dgm:t>
        <a:bodyPr/>
        <a:lstStyle/>
        <a:p>
          <a:endParaRPr lang="en-US"/>
        </a:p>
      </dgm:t>
    </dgm:pt>
    <dgm:pt modelId="{78931321-DFD7-40A0-8499-7A66B2FBF284}" type="sibTrans" cxnId="{C24E3322-979D-4F06-8AD4-13704EAE4DA9}">
      <dgm:prSet/>
      <dgm:spPr/>
      <dgm:t>
        <a:bodyPr/>
        <a:lstStyle/>
        <a:p>
          <a:endParaRPr lang="en-US"/>
        </a:p>
      </dgm:t>
    </dgm:pt>
    <dgm:pt modelId="{03264884-59AA-4472-89E7-D1223C236AEB}" type="pres">
      <dgm:prSet presAssocID="{5F23D38B-0C46-4AD3-A67F-554D7964903E}" presName="root" presStyleCnt="0">
        <dgm:presLayoutVars>
          <dgm:dir/>
          <dgm:resizeHandles val="exact"/>
        </dgm:presLayoutVars>
      </dgm:prSet>
      <dgm:spPr/>
    </dgm:pt>
    <dgm:pt modelId="{8B5B4590-584A-4BED-ACE6-40CD48DCD4B7}" type="pres">
      <dgm:prSet presAssocID="{DE7E879D-C53A-4706-96BD-EC34FE6C01CC}" presName="compNode" presStyleCnt="0"/>
      <dgm:spPr/>
    </dgm:pt>
    <dgm:pt modelId="{203E1916-6A56-4880-875C-F586F69A4391}" type="pres">
      <dgm:prSet presAssocID="{DE7E879D-C53A-4706-96BD-EC34FE6C01CC}" presName="bgRect" presStyleLbl="bgShp" presStyleIdx="0" presStyleCnt="3"/>
      <dgm:spPr/>
    </dgm:pt>
    <dgm:pt modelId="{CCE7F8F5-3BF4-43CA-BC89-0834004081A9}" type="pres">
      <dgm:prSet presAssocID="{DE7E879D-C53A-4706-96BD-EC34FE6C01C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5B5C7113-F63D-493E-94BE-903545B52A6D}" type="pres">
      <dgm:prSet presAssocID="{DE7E879D-C53A-4706-96BD-EC34FE6C01CC}" presName="spaceRect" presStyleCnt="0"/>
      <dgm:spPr/>
    </dgm:pt>
    <dgm:pt modelId="{086DBDB9-865C-4543-8021-501A75E41646}" type="pres">
      <dgm:prSet presAssocID="{DE7E879D-C53A-4706-96BD-EC34FE6C01CC}" presName="parTx" presStyleLbl="revTx" presStyleIdx="0" presStyleCnt="3">
        <dgm:presLayoutVars>
          <dgm:chMax val="0"/>
          <dgm:chPref val="0"/>
        </dgm:presLayoutVars>
      </dgm:prSet>
      <dgm:spPr/>
    </dgm:pt>
    <dgm:pt modelId="{F442A3E7-22F3-45ED-B276-76047E58DF95}" type="pres">
      <dgm:prSet presAssocID="{B5DD7B2F-2FB3-45E1-90C7-5FA0A2CE7DCB}" presName="sibTrans" presStyleCnt="0"/>
      <dgm:spPr/>
    </dgm:pt>
    <dgm:pt modelId="{397217D4-DD26-4764-A719-D92F65E635CE}" type="pres">
      <dgm:prSet presAssocID="{A090ACC6-9A6A-4A1A-AA4A-6B9F35CF75D9}" presName="compNode" presStyleCnt="0"/>
      <dgm:spPr/>
    </dgm:pt>
    <dgm:pt modelId="{77FDE63A-8B41-4A9C-BA1E-9AA3BA628C21}" type="pres">
      <dgm:prSet presAssocID="{A090ACC6-9A6A-4A1A-AA4A-6B9F35CF75D9}" presName="bgRect" presStyleLbl="bgShp" presStyleIdx="1" presStyleCnt="3"/>
      <dgm:spPr/>
    </dgm:pt>
    <dgm:pt modelId="{44D27981-6CF1-4346-9565-28CE7B0DA4B7}" type="pres">
      <dgm:prSet presAssocID="{A090ACC6-9A6A-4A1A-AA4A-6B9F35CF75D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5EBACA9A-D491-44D9-916D-DCAF9EC339FF}" type="pres">
      <dgm:prSet presAssocID="{A090ACC6-9A6A-4A1A-AA4A-6B9F35CF75D9}" presName="spaceRect" presStyleCnt="0"/>
      <dgm:spPr/>
    </dgm:pt>
    <dgm:pt modelId="{711CB961-B978-402D-8F79-3B058764638C}" type="pres">
      <dgm:prSet presAssocID="{A090ACC6-9A6A-4A1A-AA4A-6B9F35CF75D9}" presName="parTx" presStyleLbl="revTx" presStyleIdx="1" presStyleCnt="3">
        <dgm:presLayoutVars>
          <dgm:chMax val="0"/>
          <dgm:chPref val="0"/>
        </dgm:presLayoutVars>
      </dgm:prSet>
      <dgm:spPr/>
    </dgm:pt>
    <dgm:pt modelId="{9716E9EF-0EB3-470A-90FF-C1C210294056}" type="pres">
      <dgm:prSet presAssocID="{6EE3D32B-B286-475A-80D0-0176030E003E}" presName="sibTrans" presStyleCnt="0"/>
      <dgm:spPr/>
    </dgm:pt>
    <dgm:pt modelId="{1C38A53C-C60C-4C96-B94A-C106C0789AD9}" type="pres">
      <dgm:prSet presAssocID="{12008776-FFA8-4351-858E-C1831D501B20}" presName="compNode" presStyleCnt="0"/>
      <dgm:spPr/>
    </dgm:pt>
    <dgm:pt modelId="{61F1CB69-3D28-4FF0-A749-33107E85AB12}" type="pres">
      <dgm:prSet presAssocID="{12008776-FFA8-4351-858E-C1831D501B20}" presName="bgRect" presStyleLbl="bgShp" presStyleIdx="2" presStyleCnt="3"/>
      <dgm:spPr/>
    </dgm:pt>
    <dgm:pt modelId="{7FDD3B2D-8ABE-43CE-BEDD-9475D2D2900F}" type="pres">
      <dgm:prSet presAssocID="{12008776-FFA8-4351-858E-C1831D501B2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1AA4FC53-8AC5-4F0D-A3E7-BC0209D09AEC}" type="pres">
      <dgm:prSet presAssocID="{12008776-FFA8-4351-858E-C1831D501B20}" presName="spaceRect" presStyleCnt="0"/>
      <dgm:spPr/>
    </dgm:pt>
    <dgm:pt modelId="{0C2A6D61-D8D1-4C11-B5F4-2DA554D431E5}" type="pres">
      <dgm:prSet presAssocID="{12008776-FFA8-4351-858E-C1831D501B20}" presName="parTx" presStyleLbl="revTx" presStyleIdx="2" presStyleCnt="3">
        <dgm:presLayoutVars>
          <dgm:chMax val="0"/>
          <dgm:chPref val="0"/>
        </dgm:presLayoutVars>
      </dgm:prSet>
      <dgm:spPr/>
    </dgm:pt>
  </dgm:ptLst>
  <dgm:cxnLst>
    <dgm:cxn modelId="{C24E3322-979D-4F06-8AD4-13704EAE4DA9}" srcId="{5F23D38B-0C46-4AD3-A67F-554D7964903E}" destId="{12008776-FFA8-4351-858E-C1831D501B20}" srcOrd="2" destOrd="0" parTransId="{34D8D439-3AEA-428D-A127-47E297BFF51E}" sibTransId="{78931321-DFD7-40A0-8499-7A66B2FBF284}"/>
    <dgm:cxn modelId="{3BF14024-88AA-4AA4-9828-055596A84AFF}" type="presOf" srcId="{12008776-FFA8-4351-858E-C1831D501B20}" destId="{0C2A6D61-D8D1-4C11-B5F4-2DA554D431E5}" srcOrd="0" destOrd="0" presId="urn:microsoft.com/office/officeart/2018/2/layout/IconVerticalSolidList"/>
    <dgm:cxn modelId="{DE229931-DB92-4A6C-A18E-A734E8D354A4}" srcId="{5F23D38B-0C46-4AD3-A67F-554D7964903E}" destId="{DE7E879D-C53A-4706-96BD-EC34FE6C01CC}" srcOrd="0" destOrd="0" parTransId="{A6D50665-290E-4101-A93C-DF2A268F298A}" sibTransId="{B5DD7B2F-2FB3-45E1-90C7-5FA0A2CE7DCB}"/>
    <dgm:cxn modelId="{57E00048-687C-4227-A39C-6F151A106D8C}" type="presOf" srcId="{A090ACC6-9A6A-4A1A-AA4A-6B9F35CF75D9}" destId="{711CB961-B978-402D-8F79-3B058764638C}" srcOrd="0" destOrd="0" presId="urn:microsoft.com/office/officeart/2018/2/layout/IconVerticalSolidList"/>
    <dgm:cxn modelId="{6E8F409B-CAC6-45BC-9484-5B7A2AF405BA}" type="presOf" srcId="{5F23D38B-0C46-4AD3-A67F-554D7964903E}" destId="{03264884-59AA-4472-89E7-D1223C236AEB}" srcOrd="0" destOrd="0" presId="urn:microsoft.com/office/officeart/2018/2/layout/IconVerticalSolidList"/>
    <dgm:cxn modelId="{A25235D2-6523-4915-AEBA-0165E227B8C2}" srcId="{5F23D38B-0C46-4AD3-A67F-554D7964903E}" destId="{A090ACC6-9A6A-4A1A-AA4A-6B9F35CF75D9}" srcOrd="1" destOrd="0" parTransId="{9FA6F34B-16C6-493C-944F-FFAB630B6420}" sibTransId="{6EE3D32B-B286-475A-80D0-0176030E003E}"/>
    <dgm:cxn modelId="{0B7644F6-7E3D-4718-AED7-ED1C67B4E5F8}" type="presOf" srcId="{DE7E879D-C53A-4706-96BD-EC34FE6C01CC}" destId="{086DBDB9-865C-4543-8021-501A75E41646}" srcOrd="0" destOrd="0" presId="urn:microsoft.com/office/officeart/2018/2/layout/IconVerticalSolidList"/>
    <dgm:cxn modelId="{89AF4160-2645-4D9E-9D78-FFA65B136E4C}" type="presParOf" srcId="{03264884-59AA-4472-89E7-D1223C236AEB}" destId="{8B5B4590-584A-4BED-ACE6-40CD48DCD4B7}" srcOrd="0" destOrd="0" presId="urn:microsoft.com/office/officeart/2018/2/layout/IconVerticalSolidList"/>
    <dgm:cxn modelId="{9D9D8BD5-1732-47DD-A2CB-5A9808B9E0DA}" type="presParOf" srcId="{8B5B4590-584A-4BED-ACE6-40CD48DCD4B7}" destId="{203E1916-6A56-4880-875C-F586F69A4391}" srcOrd="0" destOrd="0" presId="urn:microsoft.com/office/officeart/2018/2/layout/IconVerticalSolidList"/>
    <dgm:cxn modelId="{D0452410-C1A7-4A33-B07C-EB8B7BB4D9E4}" type="presParOf" srcId="{8B5B4590-584A-4BED-ACE6-40CD48DCD4B7}" destId="{CCE7F8F5-3BF4-43CA-BC89-0834004081A9}" srcOrd="1" destOrd="0" presId="urn:microsoft.com/office/officeart/2018/2/layout/IconVerticalSolidList"/>
    <dgm:cxn modelId="{C6086742-B002-45B2-860C-C4E66BA89518}" type="presParOf" srcId="{8B5B4590-584A-4BED-ACE6-40CD48DCD4B7}" destId="{5B5C7113-F63D-493E-94BE-903545B52A6D}" srcOrd="2" destOrd="0" presId="urn:microsoft.com/office/officeart/2018/2/layout/IconVerticalSolidList"/>
    <dgm:cxn modelId="{36017AE3-1DC2-42B9-A13C-16A41516C3D5}" type="presParOf" srcId="{8B5B4590-584A-4BED-ACE6-40CD48DCD4B7}" destId="{086DBDB9-865C-4543-8021-501A75E41646}" srcOrd="3" destOrd="0" presId="urn:microsoft.com/office/officeart/2018/2/layout/IconVerticalSolidList"/>
    <dgm:cxn modelId="{D92736B1-CD3E-44E6-B912-BB2FFA60647A}" type="presParOf" srcId="{03264884-59AA-4472-89E7-D1223C236AEB}" destId="{F442A3E7-22F3-45ED-B276-76047E58DF95}" srcOrd="1" destOrd="0" presId="urn:microsoft.com/office/officeart/2018/2/layout/IconVerticalSolidList"/>
    <dgm:cxn modelId="{58DDF2F6-2C7C-41C9-B6A2-5DC34097C304}" type="presParOf" srcId="{03264884-59AA-4472-89E7-D1223C236AEB}" destId="{397217D4-DD26-4764-A719-D92F65E635CE}" srcOrd="2" destOrd="0" presId="urn:microsoft.com/office/officeart/2018/2/layout/IconVerticalSolidList"/>
    <dgm:cxn modelId="{F2224DF5-1D02-403C-9A5B-750E4EDB1E4E}" type="presParOf" srcId="{397217D4-DD26-4764-A719-D92F65E635CE}" destId="{77FDE63A-8B41-4A9C-BA1E-9AA3BA628C21}" srcOrd="0" destOrd="0" presId="urn:microsoft.com/office/officeart/2018/2/layout/IconVerticalSolidList"/>
    <dgm:cxn modelId="{689FECB9-5D59-4D1F-88DE-8CF3D62D6B35}" type="presParOf" srcId="{397217D4-DD26-4764-A719-D92F65E635CE}" destId="{44D27981-6CF1-4346-9565-28CE7B0DA4B7}" srcOrd="1" destOrd="0" presId="urn:microsoft.com/office/officeart/2018/2/layout/IconVerticalSolidList"/>
    <dgm:cxn modelId="{1084F29D-3D15-4B0C-8538-114B6D9A787C}" type="presParOf" srcId="{397217D4-DD26-4764-A719-D92F65E635CE}" destId="{5EBACA9A-D491-44D9-916D-DCAF9EC339FF}" srcOrd="2" destOrd="0" presId="urn:microsoft.com/office/officeart/2018/2/layout/IconVerticalSolidList"/>
    <dgm:cxn modelId="{074FB652-67B3-4D25-B281-EF6916F81C08}" type="presParOf" srcId="{397217D4-DD26-4764-A719-D92F65E635CE}" destId="{711CB961-B978-402D-8F79-3B058764638C}" srcOrd="3" destOrd="0" presId="urn:microsoft.com/office/officeart/2018/2/layout/IconVerticalSolidList"/>
    <dgm:cxn modelId="{D5A22901-EFF3-4EE1-963E-B5B0919BA965}" type="presParOf" srcId="{03264884-59AA-4472-89E7-D1223C236AEB}" destId="{9716E9EF-0EB3-470A-90FF-C1C210294056}" srcOrd="3" destOrd="0" presId="urn:microsoft.com/office/officeart/2018/2/layout/IconVerticalSolidList"/>
    <dgm:cxn modelId="{2D4ABC26-CFC0-44BB-A3E9-987050D173FF}" type="presParOf" srcId="{03264884-59AA-4472-89E7-D1223C236AEB}" destId="{1C38A53C-C60C-4C96-B94A-C106C0789AD9}" srcOrd="4" destOrd="0" presId="urn:microsoft.com/office/officeart/2018/2/layout/IconVerticalSolidList"/>
    <dgm:cxn modelId="{454566CD-00FB-4FA9-960A-88623652AA6F}" type="presParOf" srcId="{1C38A53C-C60C-4C96-B94A-C106C0789AD9}" destId="{61F1CB69-3D28-4FF0-A749-33107E85AB12}" srcOrd="0" destOrd="0" presId="urn:microsoft.com/office/officeart/2018/2/layout/IconVerticalSolidList"/>
    <dgm:cxn modelId="{C328514C-3374-4623-BF70-575D37A306BF}" type="presParOf" srcId="{1C38A53C-C60C-4C96-B94A-C106C0789AD9}" destId="{7FDD3B2D-8ABE-43CE-BEDD-9475D2D2900F}" srcOrd="1" destOrd="0" presId="urn:microsoft.com/office/officeart/2018/2/layout/IconVerticalSolidList"/>
    <dgm:cxn modelId="{99B86FE8-45D4-44A0-98D9-A36EF02B9BBE}" type="presParOf" srcId="{1C38A53C-C60C-4C96-B94A-C106C0789AD9}" destId="{1AA4FC53-8AC5-4F0D-A3E7-BC0209D09AEC}" srcOrd="2" destOrd="0" presId="urn:microsoft.com/office/officeart/2018/2/layout/IconVerticalSolidList"/>
    <dgm:cxn modelId="{BBF196F6-8146-45A7-A635-8937ED2D6570}" type="presParOf" srcId="{1C38A53C-C60C-4C96-B94A-C106C0789AD9}" destId="{0C2A6D61-D8D1-4C11-B5F4-2DA554D431E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EF5EA4-EA0F-42AB-98C0-CC2534ECAF1D}" type="doc">
      <dgm:prSet loTypeId="urn:microsoft.com/office/officeart/2017/3/layout/HorizontalPathTimeline" loCatId="process" qsTypeId="urn:microsoft.com/office/officeart/2005/8/quickstyle/simple1" qsCatId="simple" csTypeId="urn:microsoft.com/office/officeart/2005/8/colors/accent0_3" csCatId="mainScheme" phldr="1"/>
      <dgm:spPr/>
      <dgm:t>
        <a:bodyPr/>
        <a:lstStyle/>
        <a:p>
          <a:endParaRPr lang="en-US"/>
        </a:p>
      </dgm:t>
    </dgm:pt>
    <dgm:pt modelId="{2018A8AD-4707-464D-9230-C08461D224B4}">
      <dgm:prSet/>
      <dgm:spPr/>
      <dgm:t>
        <a:bodyPr/>
        <a:lstStyle/>
        <a:p>
          <a:pPr>
            <a:defRPr b="1"/>
          </a:pPr>
          <a:r>
            <a:rPr lang="en-US" dirty="0"/>
            <a:t>2015</a:t>
          </a:r>
        </a:p>
      </dgm:t>
    </dgm:pt>
    <dgm:pt modelId="{448AEDA0-94C5-4391-BFE2-3D2B454EB495}" type="parTrans" cxnId="{694D9918-FFB3-4792-B2D2-DFBB6B677D9C}">
      <dgm:prSet/>
      <dgm:spPr/>
      <dgm:t>
        <a:bodyPr/>
        <a:lstStyle/>
        <a:p>
          <a:endParaRPr lang="en-US"/>
        </a:p>
      </dgm:t>
    </dgm:pt>
    <dgm:pt modelId="{AD7AD9ED-B87A-4B96-A83F-5DF341DD1F26}" type="sibTrans" cxnId="{694D9918-FFB3-4792-B2D2-DFBB6B677D9C}">
      <dgm:prSet/>
      <dgm:spPr/>
      <dgm:t>
        <a:bodyPr/>
        <a:lstStyle/>
        <a:p>
          <a:endParaRPr lang="en-US"/>
        </a:p>
      </dgm:t>
    </dgm:pt>
    <dgm:pt modelId="{AC0DA9B8-55AD-40EF-A8CD-D7DED5197FCF}">
      <dgm:prSet/>
      <dgm:spPr/>
      <dgm:t>
        <a:bodyPr/>
        <a:lstStyle/>
        <a:p>
          <a:r>
            <a:rPr lang="en-US" dirty="0"/>
            <a:t>Formed by Motor Vehicle Safety Whistleblower Act passed 2015</a:t>
          </a:r>
        </a:p>
      </dgm:t>
    </dgm:pt>
    <dgm:pt modelId="{4A370923-571E-48B3-B304-F81644F45C80}" type="parTrans" cxnId="{0D8AA289-14D3-488E-863A-AA40881CEEA8}">
      <dgm:prSet/>
      <dgm:spPr/>
      <dgm:t>
        <a:bodyPr/>
        <a:lstStyle/>
        <a:p>
          <a:endParaRPr lang="en-US"/>
        </a:p>
      </dgm:t>
    </dgm:pt>
    <dgm:pt modelId="{5A1694AC-9F5D-44BC-AA22-9DB0272424E3}" type="sibTrans" cxnId="{0D8AA289-14D3-488E-863A-AA40881CEEA8}">
      <dgm:prSet/>
      <dgm:spPr/>
      <dgm:t>
        <a:bodyPr/>
        <a:lstStyle/>
        <a:p>
          <a:endParaRPr lang="en-US"/>
        </a:p>
      </dgm:t>
    </dgm:pt>
    <dgm:pt modelId="{D91220B8-44A8-4C4E-A17C-192C852E8B1C}">
      <dgm:prSet/>
      <dgm:spPr/>
      <dgm:t>
        <a:bodyPr/>
        <a:lstStyle/>
        <a:p>
          <a:pPr>
            <a:defRPr b="1"/>
          </a:pPr>
          <a:r>
            <a:rPr lang="en-US" dirty="0"/>
            <a:t>2021</a:t>
          </a:r>
        </a:p>
      </dgm:t>
    </dgm:pt>
    <dgm:pt modelId="{3C02B997-E071-4197-B1D7-AA85DDAA1021}" type="parTrans" cxnId="{326120E1-C928-4F0C-AF8A-C01663611FC5}">
      <dgm:prSet/>
      <dgm:spPr/>
      <dgm:t>
        <a:bodyPr/>
        <a:lstStyle/>
        <a:p>
          <a:endParaRPr lang="en-US"/>
        </a:p>
      </dgm:t>
    </dgm:pt>
    <dgm:pt modelId="{44D022A3-3071-4458-8520-B764C16BAEBC}" type="sibTrans" cxnId="{326120E1-C928-4F0C-AF8A-C01663611FC5}">
      <dgm:prSet/>
      <dgm:spPr/>
      <dgm:t>
        <a:bodyPr/>
        <a:lstStyle/>
        <a:p>
          <a:endParaRPr lang="en-US"/>
        </a:p>
      </dgm:t>
    </dgm:pt>
    <dgm:pt modelId="{1CA1071D-0E53-4600-9E61-3F7A2E9B3CAD}">
      <dgm:prSet/>
      <dgm:spPr/>
      <dgm:t>
        <a:bodyPr/>
        <a:lstStyle/>
        <a:p>
          <a:r>
            <a:rPr lang="en-US" dirty="0"/>
            <a:t>Paid one Award of $24 million to Whistleblower in 2021 -- regarding “timeliness and scope” of Hyundai and Kias’ “Theta II GDI engine recalls”</a:t>
          </a:r>
        </a:p>
      </dgm:t>
    </dgm:pt>
    <dgm:pt modelId="{12761DAE-5A38-426D-B578-04AEBEA15BC2}" type="parTrans" cxnId="{E6CF0C08-38A1-4963-AEEE-87FB3D234937}">
      <dgm:prSet/>
      <dgm:spPr/>
      <dgm:t>
        <a:bodyPr/>
        <a:lstStyle/>
        <a:p>
          <a:endParaRPr lang="en-US"/>
        </a:p>
      </dgm:t>
    </dgm:pt>
    <dgm:pt modelId="{FC71CC1D-B574-458B-8E31-8600D3B40AC4}" type="sibTrans" cxnId="{E6CF0C08-38A1-4963-AEEE-87FB3D234937}">
      <dgm:prSet/>
      <dgm:spPr/>
      <dgm:t>
        <a:bodyPr/>
        <a:lstStyle/>
        <a:p>
          <a:endParaRPr lang="en-US"/>
        </a:p>
      </dgm:t>
    </dgm:pt>
    <dgm:pt modelId="{156A7B4F-97EF-402B-81FD-D3F7341B057A}">
      <dgm:prSet/>
      <dgm:spPr/>
      <dgm:t>
        <a:bodyPr/>
        <a:lstStyle/>
        <a:p>
          <a:pPr>
            <a:defRPr b="1"/>
          </a:pPr>
          <a:r>
            <a:rPr lang="en-US" dirty="0"/>
            <a:t>2023</a:t>
          </a:r>
        </a:p>
      </dgm:t>
    </dgm:pt>
    <dgm:pt modelId="{3F06213A-DA7F-407D-9551-525EBAB4F743}" type="parTrans" cxnId="{22FCA606-EFD2-4DDA-AF3F-7D53CF2BD301}">
      <dgm:prSet/>
      <dgm:spPr/>
      <dgm:t>
        <a:bodyPr/>
        <a:lstStyle/>
        <a:p>
          <a:endParaRPr lang="en-US"/>
        </a:p>
      </dgm:t>
    </dgm:pt>
    <dgm:pt modelId="{742BDE91-AC3A-45DA-B1F4-4919DECC272B}" type="sibTrans" cxnId="{22FCA606-EFD2-4DDA-AF3F-7D53CF2BD301}">
      <dgm:prSet/>
      <dgm:spPr/>
      <dgm:t>
        <a:bodyPr/>
        <a:lstStyle/>
        <a:p>
          <a:endParaRPr lang="en-US"/>
        </a:p>
      </dgm:t>
    </dgm:pt>
    <dgm:pt modelId="{22F411B9-1973-4217-BB7F-80A4B1B75E16}">
      <dgm:prSet/>
      <dgm:spPr/>
      <dgm:t>
        <a:bodyPr/>
        <a:lstStyle/>
        <a:p>
          <a:r>
            <a:rPr lang="en-US" dirty="0"/>
            <a:t>Began Rulemaking process in April 2023 with Notice of Proposed Rulemaking</a:t>
          </a:r>
        </a:p>
      </dgm:t>
    </dgm:pt>
    <dgm:pt modelId="{D18E851D-548F-4DEB-832B-0B401E0C6B81}" type="parTrans" cxnId="{F9D6B77F-4607-4B4F-BFAA-B18F106F6073}">
      <dgm:prSet/>
      <dgm:spPr/>
      <dgm:t>
        <a:bodyPr/>
        <a:lstStyle/>
        <a:p>
          <a:endParaRPr lang="en-US"/>
        </a:p>
      </dgm:t>
    </dgm:pt>
    <dgm:pt modelId="{1D134E3C-0DB0-4816-98BC-7E6AF92BBCA0}" type="sibTrans" cxnId="{F9D6B77F-4607-4B4F-BFAA-B18F106F6073}">
      <dgm:prSet/>
      <dgm:spPr/>
      <dgm:t>
        <a:bodyPr/>
        <a:lstStyle/>
        <a:p>
          <a:endParaRPr lang="en-US"/>
        </a:p>
      </dgm:t>
    </dgm:pt>
    <dgm:pt modelId="{55ACC0D2-EA20-470E-95A5-AAD6EED6A0CB}">
      <dgm:prSet/>
      <dgm:spPr/>
      <dgm:t>
        <a:bodyPr/>
        <a:lstStyle/>
        <a:p>
          <a:pPr>
            <a:defRPr b="1"/>
          </a:pPr>
          <a:r>
            <a:rPr lang="en-US" dirty="0"/>
            <a:t>2024 - 2025</a:t>
          </a:r>
        </a:p>
      </dgm:t>
    </dgm:pt>
    <dgm:pt modelId="{0A488BFE-DF9A-4D3D-ACB3-B9F12899F43F}" type="parTrans" cxnId="{56E5E5AF-262D-4278-A663-BD09148ADBEA}">
      <dgm:prSet/>
      <dgm:spPr/>
      <dgm:t>
        <a:bodyPr/>
        <a:lstStyle/>
        <a:p>
          <a:endParaRPr lang="en-US"/>
        </a:p>
      </dgm:t>
    </dgm:pt>
    <dgm:pt modelId="{B93FCBEE-1096-46AA-AF02-CE9BA9A3684D}" type="sibTrans" cxnId="{56E5E5AF-262D-4278-A663-BD09148ADBEA}">
      <dgm:prSet/>
      <dgm:spPr/>
      <dgm:t>
        <a:bodyPr/>
        <a:lstStyle/>
        <a:p>
          <a:endParaRPr lang="en-US"/>
        </a:p>
      </dgm:t>
    </dgm:pt>
    <dgm:pt modelId="{293D88E0-1883-4208-BE29-FB8225B6C738}">
      <dgm:prSet/>
      <dgm:spPr/>
      <dgm:t>
        <a:bodyPr/>
        <a:lstStyle/>
        <a:p>
          <a:r>
            <a:rPr lang="en-US" dirty="0"/>
            <a:t>Final Regulations published on December 12, 2024 and went into effect January 16, 2025</a:t>
          </a:r>
        </a:p>
      </dgm:t>
    </dgm:pt>
    <dgm:pt modelId="{8B27F99D-4820-49BB-A53D-FED6887FB7FC}" type="parTrans" cxnId="{806DE2AD-1911-4C8A-935B-012EBF7D7E6A}">
      <dgm:prSet/>
      <dgm:spPr/>
      <dgm:t>
        <a:bodyPr/>
        <a:lstStyle/>
        <a:p>
          <a:endParaRPr lang="en-US"/>
        </a:p>
      </dgm:t>
    </dgm:pt>
    <dgm:pt modelId="{F2788F7B-79F7-4E20-92FB-411C8CA13538}" type="sibTrans" cxnId="{806DE2AD-1911-4C8A-935B-012EBF7D7E6A}">
      <dgm:prSet/>
      <dgm:spPr/>
      <dgm:t>
        <a:bodyPr/>
        <a:lstStyle/>
        <a:p>
          <a:endParaRPr lang="en-US"/>
        </a:p>
      </dgm:t>
    </dgm:pt>
    <dgm:pt modelId="{9C9AF969-99C2-413E-B830-3AA336118A01}">
      <dgm:prSet/>
      <dgm:spPr/>
      <dgm:t>
        <a:bodyPr/>
        <a:lstStyle/>
        <a:p>
          <a:pPr>
            <a:defRPr b="1"/>
          </a:pPr>
          <a:r>
            <a:rPr lang="en-US" dirty="0"/>
            <a:t>Now</a:t>
          </a:r>
        </a:p>
      </dgm:t>
    </dgm:pt>
    <dgm:pt modelId="{2A68B2F1-BA81-49D9-B3A3-E7998F5E9314}" type="parTrans" cxnId="{19B2E4B1-EA59-4717-8248-B28495355C3B}">
      <dgm:prSet/>
      <dgm:spPr/>
      <dgm:t>
        <a:bodyPr/>
        <a:lstStyle/>
        <a:p>
          <a:endParaRPr lang="en-US"/>
        </a:p>
      </dgm:t>
    </dgm:pt>
    <dgm:pt modelId="{3CFC5581-1633-40CC-80FD-209049E77E94}" type="sibTrans" cxnId="{19B2E4B1-EA59-4717-8248-B28495355C3B}">
      <dgm:prSet/>
      <dgm:spPr/>
      <dgm:t>
        <a:bodyPr/>
        <a:lstStyle/>
        <a:p>
          <a:endParaRPr lang="en-US"/>
        </a:p>
      </dgm:t>
    </dgm:pt>
    <dgm:pt modelId="{1AFF6AD0-1DDC-4046-97FA-75992981F099}">
      <dgm:prSet/>
      <dgm:spPr/>
      <dgm:t>
        <a:bodyPr/>
        <a:lstStyle/>
        <a:p>
          <a:r>
            <a:rPr lang="en-US" dirty="0"/>
            <a:t>Enforcement of the Regulations paused from March 3 to March 20 – future action uncertain</a:t>
          </a:r>
        </a:p>
      </dgm:t>
    </dgm:pt>
    <dgm:pt modelId="{F9C68E45-DD1C-4F78-B215-9E20E85B42A3}" type="parTrans" cxnId="{7EE1CFBC-7286-46B2-A0D7-820A9FFE54CF}">
      <dgm:prSet/>
      <dgm:spPr/>
      <dgm:t>
        <a:bodyPr/>
        <a:lstStyle/>
        <a:p>
          <a:endParaRPr lang="en-US"/>
        </a:p>
      </dgm:t>
    </dgm:pt>
    <dgm:pt modelId="{9D898D63-87F0-4A57-AF4F-BA0157CBA5DC}" type="sibTrans" cxnId="{7EE1CFBC-7286-46B2-A0D7-820A9FFE54CF}">
      <dgm:prSet/>
      <dgm:spPr/>
      <dgm:t>
        <a:bodyPr/>
        <a:lstStyle/>
        <a:p>
          <a:endParaRPr lang="en-US"/>
        </a:p>
      </dgm:t>
    </dgm:pt>
    <dgm:pt modelId="{24EA2455-8E25-A649-BF16-14E681FF5C96}" type="pres">
      <dgm:prSet presAssocID="{B6EF5EA4-EA0F-42AB-98C0-CC2534ECAF1D}" presName="root" presStyleCnt="0">
        <dgm:presLayoutVars>
          <dgm:chMax/>
          <dgm:chPref/>
          <dgm:animLvl val="lvl"/>
        </dgm:presLayoutVars>
      </dgm:prSet>
      <dgm:spPr/>
    </dgm:pt>
    <dgm:pt modelId="{BED228CA-A467-484B-B7B0-0BA110A71D5E}" type="pres">
      <dgm:prSet presAssocID="{B6EF5EA4-EA0F-42AB-98C0-CC2534ECAF1D}" presName="divider" presStyleLbl="node1" presStyleIdx="0" presStyleCnt="1"/>
      <dgm:spPr/>
    </dgm:pt>
    <dgm:pt modelId="{8719FA80-8D19-F74F-A603-96DA835DF0F5}" type="pres">
      <dgm:prSet presAssocID="{B6EF5EA4-EA0F-42AB-98C0-CC2534ECAF1D}" presName="nodes" presStyleCnt="0">
        <dgm:presLayoutVars>
          <dgm:chMax/>
          <dgm:chPref/>
          <dgm:animLvl val="lvl"/>
        </dgm:presLayoutVars>
      </dgm:prSet>
      <dgm:spPr/>
    </dgm:pt>
    <dgm:pt modelId="{979DCC6E-DB58-CC43-8E59-5097E4B175CF}" type="pres">
      <dgm:prSet presAssocID="{2018A8AD-4707-464D-9230-C08461D224B4}" presName="composite" presStyleCnt="0"/>
      <dgm:spPr/>
    </dgm:pt>
    <dgm:pt modelId="{0B7F3584-5568-C046-A475-5822A5519E57}" type="pres">
      <dgm:prSet presAssocID="{2018A8AD-4707-464D-9230-C08461D224B4}" presName="L1TextContainer" presStyleLbl="revTx" presStyleIdx="0" presStyleCnt="5">
        <dgm:presLayoutVars>
          <dgm:chMax val="1"/>
          <dgm:chPref val="1"/>
          <dgm:bulletEnabled val="1"/>
        </dgm:presLayoutVars>
      </dgm:prSet>
      <dgm:spPr/>
    </dgm:pt>
    <dgm:pt modelId="{9CA6080D-85FA-0046-AF6B-B1D2A6159B1A}" type="pres">
      <dgm:prSet presAssocID="{2018A8AD-4707-464D-9230-C08461D224B4}" presName="L2TextContainerWrapper" presStyleCnt="0">
        <dgm:presLayoutVars>
          <dgm:chMax val="0"/>
          <dgm:chPref val="0"/>
          <dgm:bulletEnabled val="1"/>
        </dgm:presLayoutVars>
      </dgm:prSet>
      <dgm:spPr/>
    </dgm:pt>
    <dgm:pt modelId="{30EC8B88-46AB-2146-BF05-52CF845AE54B}" type="pres">
      <dgm:prSet presAssocID="{2018A8AD-4707-464D-9230-C08461D224B4}" presName="L2TextContainer" presStyleLbl="bgAccFollowNode1" presStyleIdx="0" presStyleCnt="5"/>
      <dgm:spPr/>
    </dgm:pt>
    <dgm:pt modelId="{ABE02CDB-3060-A44F-9A8E-0A61CD4C8BBF}" type="pres">
      <dgm:prSet presAssocID="{2018A8AD-4707-464D-9230-C08461D224B4}" presName="FlexibleEmptyPlaceHolder" presStyleCnt="0"/>
      <dgm:spPr/>
    </dgm:pt>
    <dgm:pt modelId="{57D2360B-17E2-B54A-881C-DA7E62E18A80}" type="pres">
      <dgm:prSet presAssocID="{2018A8AD-4707-464D-9230-C08461D224B4}" presName="ConnectLine" presStyleLbl="alignNode1" presStyleIdx="0" presStyleCnt="5"/>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DCC4F272-C521-C241-B746-FDD7132AF129}" type="pres">
      <dgm:prSet presAssocID="{2018A8AD-4707-464D-9230-C08461D224B4}" presName="ConnectorPoint" presStyleLbl="fgAcc1" presStyleIdx="0" presStyleCnt="5"/>
      <dgm:spPr>
        <a:solidFill>
          <a:schemeClr val="lt2">
            <a:alpha val="90000"/>
            <a:hueOff val="0"/>
            <a:satOff val="0"/>
            <a:lumOff val="0"/>
            <a:alphaOff val="0"/>
          </a:schemeClr>
        </a:solidFill>
        <a:ln w="19050" cap="rnd" cmpd="sng" algn="ctr">
          <a:noFill/>
          <a:prstDash val="solid"/>
        </a:ln>
        <a:effectLst/>
      </dgm:spPr>
    </dgm:pt>
    <dgm:pt modelId="{36582DA6-BA0F-AC47-AFBA-A5F5753D4043}" type="pres">
      <dgm:prSet presAssocID="{2018A8AD-4707-464D-9230-C08461D224B4}" presName="EmptyPlaceHolder" presStyleCnt="0"/>
      <dgm:spPr/>
    </dgm:pt>
    <dgm:pt modelId="{6FFD3BCA-5228-2749-A997-9DDAC3FFB92A}" type="pres">
      <dgm:prSet presAssocID="{AD7AD9ED-B87A-4B96-A83F-5DF341DD1F26}" presName="spaceBetweenRectangles" presStyleCnt="0"/>
      <dgm:spPr/>
    </dgm:pt>
    <dgm:pt modelId="{97BCD6F5-79D2-FA42-B956-F2B11578F2EF}" type="pres">
      <dgm:prSet presAssocID="{D91220B8-44A8-4C4E-A17C-192C852E8B1C}" presName="composite" presStyleCnt="0"/>
      <dgm:spPr/>
    </dgm:pt>
    <dgm:pt modelId="{E29AE5E5-6407-D04B-BC9C-BC6EC10D3F17}" type="pres">
      <dgm:prSet presAssocID="{D91220B8-44A8-4C4E-A17C-192C852E8B1C}" presName="L1TextContainer" presStyleLbl="revTx" presStyleIdx="1" presStyleCnt="5">
        <dgm:presLayoutVars>
          <dgm:chMax val="1"/>
          <dgm:chPref val="1"/>
          <dgm:bulletEnabled val="1"/>
        </dgm:presLayoutVars>
      </dgm:prSet>
      <dgm:spPr/>
    </dgm:pt>
    <dgm:pt modelId="{8FC5462D-9967-5840-A0EE-343CA69BDDA7}" type="pres">
      <dgm:prSet presAssocID="{D91220B8-44A8-4C4E-A17C-192C852E8B1C}" presName="L2TextContainerWrapper" presStyleCnt="0">
        <dgm:presLayoutVars>
          <dgm:chMax val="0"/>
          <dgm:chPref val="0"/>
          <dgm:bulletEnabled val="1"/>
        </dgm:presLayoutVars>
      </dgm:prSet>
      <dgm:spPr/>
    </dgm:pt>
    <dgm:pt modelId="{31413C13-ECAB-AA49-BECC-D577FACA122F}" type="pres">
      <dgm:prSet presAssocID="{D91220B8-44A8-4C4E-A17C-192C852E8B1C}" presName="L2TextContainer" presStyleLbl="bgAccFollowNode1" presStyleIdx="1" presStyleCnt="5"/>
      <dgm:spPr/>
    </dgm:pt>
    <dgm:pt modelId="{06F2A98D-A2CD-DE40-849A-096B2A36BDBB}" type="pres">
      <dgm:prSet presAssocID="{D91220B8-44A8-4C4E-A17C-192C852E8B1C}" presName="FlexibleEmptyPlaceHolder" presStyleCnt="0"/>
      <dgm:spPr/>
    </dgm:pt>
    <dgm:pt modelId="{F42A1203-9728-A343-84E7-0936C758A458}" type="pres">
      <dgm:prSet presAssocID="{D91220B8-44A8-4C4E-A17C-192C852E8B1C}" presName="ConnectLine" presStyleLbl="alignNode1" presStyleIdx="1" presStyleCnt="5"/>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D40F3306-1132-F941-A23B-7182D00D0721}" type="pres">
      <dgm:prSet presAssocID="{D91220B8-44A8-4C4E-A17C-192C852E8B1C}" presName="ConnectorPoint" presStyleLbl="fgAcc1" presStyleIdx="1" presStyleCnt="5"/>
      <dgm:spPr>
        <a:solidFill>
          <a:schemeClr val="lt2">
            <a:alpha val="90000"/>
            <a:hueOff val="0"/>
            <a:satOff val="0"/>
            <a:lumOff val="0"/>
            <a:alphaOff val="0"/>
          </a:schemeClr>
        </a:solidFill>
        <a:ln w="19050" cap="rnd" cmpd="sng" algn="ctr">
          <a:noFill/>
          <a:prstDash val="solid"/>
        </a:ln>
        <a:effectLst/>
      </dgm:spPr>
    </dgm:pt>
    <dgm:pt modelId="{D8F15AB7-CACD-F34D-B7BF-9EDB6A262678}" type="pres">
      <dgm:prSet presAssocID="{D91220B8-44A8-4C4E-A17C-192C852E8B1C}" presName="EmptyPlaceHolder" presStyleCnt="0"/>
      <dgm:spPr/>
    </dgm:pt>
    <dgm:pt modelId="{4FDF157B-0E6B-7F49-B800-A8E679DC91FE}" type="pres">
      <dgm:prSet presAssocID="{44D022A3-3071-4458-8520-B764C16BAEBC}" presName="spaceBetweenRectangles" presStyleCnt="0"/>
      <dgm:spPr/>
    </dgm:pt>
    <dgm:pt modelId="{F5394899-B9F4-0244-B770-CA70D133E0E9}" type="pres">
      <dgm:prSet presAssocID="{156A7B4F-97EF-402B-81FD-D3F7341B057A}" presName="composite" presStyleCnt="0"/>
      <dgm:spPr/>
    </dgm:pt>
    <dgm:pt modelId="{D38C9F9A-097D-3043-8520-A3FB9A1C1C66}" type="pres">
      <dgm:prSet presAssocID="{156A7B4F-97EF-402B-81FD-D3F7341B057A}" presName="L1TextContainer" presStyleLbl="revTx" presStyleIdx="2" presStyleCnt="5">
        <dgm:presLayoutVars>
          <dgm:chMax val="1"/>
          <dgm:chPref val="1"/>
          <dgm:bulletEnabled val="1"/>
        </dgm:presLayoutVars>
      </dgm:prSet>
      <dgm:spPr/>
    </dgm:pt>
    <dgm:pt modelId="{1C1C8DF9-8278-714D-B168-32B9C3AF7958}" type="pres">
      <dgm:prSet presAssocID="{156A7B4F-97EF-402B-81FD-D3F7341B057A}" presName="L2TextContainerWrapper" presStyleCnt="0">
        <dgm:presLayoutVars>
          <dgm:chMax val="0"/>
          <dgm:chPref val="0"/>
          <dgm:bulletEnabled val="1"/>
        </dgm:presLayoutVars>
      </dgm:prSet>
      <dgm:spPr/>
    </dgm:pt>
    <dgm:pt modelId="{77FF477C-0CF5-284B-9422-ED84DA2AE39B}" type="pres">
      <dgm:prSet presAssocID="{156A7B4F-97EF-402B-81FD-D3F7341B057A}" presName="L2TextContainer" presStyleLbl="bgAccFollowNode1" presStyleIdx="2" presStyleCnt="5"/>
      <dgm:spPr/>
    </dgm:pt>
    <dgm:pt modelId="{44F52948-70DF-0E42-A828-66A6DD936A54}" type="pres">
      <dgm:prSet presAssocID="{156A7B4F-97EF-402B-81FD-D3F7341B057A}" presName="FlexibleEmptyPlaceHolder" presStyleCnt="0"/>
      <dgm:spPr/>
    </dgm:pt>
    <dgm:pt modelId="{58E2AEDC-4CDB-954A-99C1-2D74A6BD1318}" type="pres">
      <dgm:prSet presAssocID="{156A7B4F-97EF-402B-81FD-D3F7341B057A}" presName="ConnectLine" presStyleLbl="alignNode1" presStyleIdx="2" presStyleCnt="5"/>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FC33485D-B6D9-FE48-B40B-83728F452285}" type="pres">
      <dgm:prSet presAssocID="{156A7B4F-97EF-402B-81FD-D3F7341B057A}" presName="ConnectorPoint" presStyleLbl="fgAcc1" presStyleIdx="2" presStyleCnt="5"/>
      <dgm:spPr>
        <a:solidFill>
          <a:schemeClr val="lt2">
            <a:alpha val="90000"/>
            <a:hueOff val="0"/>
            <a:satOff val="0"/>
            <a:lumOff val="0"/>
            <a:alphaOff val="0"/>
          </a:schemeClr>
        </a:solidFill>
        <a:ln w="19050" cap="rnd" cmpd="sng" algn="ctr">
          <a:noFill/>
          <a:prstDash val="solid"/>
        </a:ln>
        <a:effectLst/>
      </dgm:spPr>
    </dgm:pt>
    <dgm:pt modelId="{B8B91E89-20B0-CE49-A26E-917F82A9C47F}" type="pres">
      <dgm:prSet presAssocID="{156A7B4F-97EF-402B-81FD-D3F7341B057A}" presName="EmptyPlaceHolder" presStyleCnt="0"/>
      <dgm:spPr/>
    </dgm:pt>
    <dgm:pt modelId="{1079F4F1-61AB-F14D-8A57-470EAF4D6597}" type="pres">
      <dgm:prSet presAssocID="{742BDE91-AC3A-45DA-B1F4-4919DECC272B}" presName="spaceBetweenRectangles" presStyleCnt="0"/>
      <dgm:spPr/>
    </dgm:pt>
    <dgm:pt modelId="{0E937EDE-65E0-7945-B050-05798D3B951B}" type="pres">
      <dgm:prSet presAssocID="{55ACC0D2-EA20-470E-95A5-AAD6EED6A0CB}" presName="composite" presStyleCnt="0"/>
      <dgm:spPr/>
    </dgm:pt>
    <dgm:pt modelId="{5A52997B-6CB9-394A-B76E-2C67BAA6CE73}" type="pres">
      <dgm:prSet presAssocID="{55ACC0D2-EA20-470E-95A5-AAD6EED6A0CB}" presName="L1TextContainer" presStyleLbl="revTx" presStyleIdx="3" presStyleCnt="5">
        <dgm:presLayoutVars>
          <dgm:chMax val="1"/>
          <dgm:chPref val="1"/>
          <dgm:bulletEnabled val="1"/>
        </dgm:presLayoutVars>
      </dgm:prSet>
      <dgm:spPr/>
    </dgm:pt>
    <dgm:pt modelId="{2B0C75A7-10B9-774D-97CB-F62F5AAE2F23}" type="pres">
      <dgm:prSet presAssocID="{55ACC0D2-EA20-470E-95A5-AAD6EED6A0CB}" presName="L2TextContainerWrapper" presStyleCnt="0">
        <dgm:presLayoutVars>
          <dgm:chMax val="0"/>
          <dgm:chPref val="0"/>
          <dgm:bulletEnabled val="1"/>
        </dgm:presLayoutVars>
      </dgm:prSet>
      <dgm:spPr/>
    </dgm:pt>
    <dgm:pt modelId="{10E2E831-9906-F749-A884-AC65CB221658}" type="pres">
      <dgm:prSet presAssocID="{55ACC0D2-EA20-470E-95A5-AAD6EED6A0CB}" presName="L2TextContainer" presStyleLbl="bgAccFollowNode1" presStyleIdx="3" presStyleCnt="5"/>
      <dgm:spPr/>
    </dgm:pt>
    <dgm:pt modelId="{92580B01-6697-EB45-B182-B24F39EE7E68}" type="pres">
      <dgm:prSet presAssocID="{55ACC0D2-EA20-470E-95A5-AAD6EED6A0CB}" presName="FlexibleEmptyPlaceHolder" presStyleCnt="0"/>
      <dgm:spPr/>
    </dgm:pt>
    <dgm:pt modelId="{9552888E-31E4-3144-A1E9-880F2191D390}" type="pres">
      <dgm:prSet presAssocID="{55ACC0D2-EA20-470E-95A5-AAD6EED6A0CB}" presName="ConnectLine" presStyleLbl="alignNode1" presStyleIdx="3" presStyleCnt="5"/>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3CA89661-5850-2D46-B713-09399354CAE1}" type="pres">
      <dgm:prSet presAssocID="{55ACC0D2-EA20-470E-95A5-AAD6EED6A0CB}" presName="ConnectorPoint" presStyleLbl="fgAcc1" presStyleIdx="3" presStyleCnt="5"/>
      <dgm:spPr>
        <a:solidFill>
          <a:schemeClr val="lt2">
            <a:alpha val="90000"/>
            <a:hueOff val="0"/>
            <a:satOff val="0"/>
            <a:lumOff val="0"/>
            <a:alphaOff val="0"/>
          </a:schemeClr>
        </a:solidFill>
        <a:ln w="19050" cap="rnd" cmpd="sng" algn="ctr">
          <a:noFill/>
          <a:prstDash val="solid"/>
        </a:ln>
        <a:effectLst/>
      </dgm:spPr>
    </dgm:pt>
    <dgm:pt modelId="{5C7631A4-1F1E-334C-B1DE-EA2183A11E02}" type="pres">
      <dgm:prSet presAssocID="{55ACC0D2-EA20-470E-95A5-AAD6EED6A0CB}" presName="EmptyPlaceHolder" presStyleCnt="0"/>
      <dgm:spPr/>
    </dgm:pt>
    <dgm:pt modelId="{1444B19D-120A-A54E-AD04-7F9C1A5F27BD}" type="pres">
      <dgm:prSet presAssocID="{B93FCBEE-1096-46AA-AF02-CE9BA9A3684D}" presName="spaceBetweenRectangles" presStyleCnt="0"/>
      <dgm:spPr/>
    </dgm:pt>
    <dgm:pt modelId="{F0EEB609-419F-EA4F-A7D5-0D9E4F4ACC6B}" type="pres">
      <dgm:prSet presAssocID="{9C9AF969-99C2-413E-B830-3AA336118A01}" presName="composite" presStyleCnt="0"/>
      <dgm:spPr/>
    </dgm:pt>
    <dgm:pt modelId="{16F14772-EED9-A241-B6A7-D99A97F13D73}" type="pres">
      <dgm:prSet presAssocID="{9C9AF969-99C2-413E-B830-3AA336118A01}" presName="L1TextContainer" presStyleLbl="revTx" presStyleIdx="4" presStyleCnt="5">
        <dgm:presLayoutVars>
          <dgm:chMax val="1"/>
          <dgm:chPref val="1"/>
          <dgm:bulletEnabled val="1"/>
        </dgm:presLayoutVars>
      </dgm:prSet>
      <dgm:spPr/>
    </dgm:pt>
    <dgm:pt modelId="{BB4483CC-822F-9843-947F-A55AC897987C}" type="pres">
      <dgm:prSet presAssocID="{9C9AF969-99C2-413E-B830-3AA336118A01}" presName="L2TextContainerWrapper" presStyleCnt="0">
        <dgm:presLayoutVars>
          <dgm:chMax val="0"/>
          <dgm:chPref val="0"/>
          <dgm:bulletEnabled val="1"/>
        </dgm:presLayoutVars>
      </dgm:prSet>
      <dgm:spPr/>
    </dgm:pt>
    <dgm:pt modelId="{4F75FDE3-8894-2848-BAB5-EB7202FBD434}" type="pres">
      <dgm:prSet presAssocID="{9C9AF969-99C2-413E-B830-3AA336118A01}" presName="L2TextContainer" presStyleLbl="bgAccFollowNode1" presStyleIdx="4" presStyleCnt="5"/>
      <dgm:spPr/>
    </dgm:pt>
    <dgm:pt modelId="{F0F6FD36-1833-FE45-B4E7-886B5483B5BF}" type="pres">
      <dgm:prSet presAssocID="{9C9AF969-99C2-413E-B830-3AA336118A01}" presName="FlexibleEmptyPlaceHolder" presStyleCnt="0"/>
      <dgm:spPr/>
    </dgm:pt>
    <dgm:pt modelId="{423A37D1-1925-1744-9468-3B2B7579768A}" type="pres">
      <dgm:prSet presAssocID="{9C9AF969-99C2-413E-B830-3AA336118A01}" presName="ConnectLine" presStyleLbl="alignNode1" presStyleIdx="4" presStyleCnt="5"/>
      <dgm:spPr>
        <a:solidFill>
          <a:schemeClr val="dk2">
            <a:hueOff val="0"/>
            <a:satOff val="0"/>
            <a:lumOff val="0"/>
            <a:alphaOff val="0"/>
          </a:schemeClr>
        </a:solidFill>
        <a:ln w="6350" cap="rnd" cmpd="sng" algn="ctr">
          <a:solidFill>
            <a:schemeClr val="dk2">
              <a:hueOff val="0"/>
              <a:satOff val="0"/>
              <a:lumOff val="0"/>
              <a:alphaOff val="0"/>
            </a:schemeClr>
          </a:solidFill>
          <a:prstDash val="dash"/>
        </a:ln>
        <a:effectLst/>
      </dgm:spPr>
    </dgm:pt>
    <dgm:pt modelId="{47EFA5C1-01E9-324A-9D24-62DAFBA9EA72}" type="pres">
      <dgm:prSet presAssocID="{9C9AF969-99C2-413E-B830-3AA336118A01}" presName="ConnectorPoint" presStyleLbl="fgAcc1" presStyleIdx="4" presStyleCnt="5"/>
      <dgm:spPr>
        <a:solidFill>
          <a:schemeClr val="lt2">
            <a:alpha val="90000"/>
            <a:hueOff val="0"/>
            <a:satOff val="0"/>
            <a:lumOff val="0"/>
            <a:alphaOff val="0"/>
          </a:schemeClr>
        </a:solidFill>
        <a:ln w="19050" cap="rnd" cmpd="sng" algn="ctr">
          <a:noFill/>
          <a:prstDash val="solid"/>
        </a:ln>
        <a:effectLst/>
      </dgm:spPr>
    </dgm:pt>
    <dgm:pt modelId="{A2813880-02E1-4D4E-8428-6FC75190B869}" type="pres">
      <dgm:prSet presAssocID="{9C9AF969-99C2-413E-B830-3AA336118A01}" presName="EmptyPlaceHolder" presStyleCnt="0"/>
      <dgm:spPr/>
    </dgm:pt>
  </dgm:ptLst>
  <dgm:cxnLst>
    <dgm:cxn modelId="{22FCA606-EFD2-4DDA-AF3F-7D53CF2BD301}" srcId="{B6EF5EA4-EA0F-42AB-98C0-CC2534ECAF1D}" destId="{156A7B4F-97EF-402B-81FD-D3F7341B057A}" srcOrd="2" destOrd="0" parTransId="{3F06213A-DA7F-407D-9551-525EBAB4F743}" sibTransId="{742BDE91-AC3A-45DA-B1F4-4919DECC272B}"/>
    <dgm:cxn modelId="{E6CF0C08-38A1-4963-AEEE-87FB3D234937}" srcId="{D91220B8-44A8-4C4E-A17C-192C852E8B1C}" destId="{1CA1071D-0E53-4600-9E61-3F7A2E9B3CAD}" srcOrd="0" destOrd="0" parTransId="{12761DAE-5A38-426D-B578-04AEBEA15BC2}" sibTransId="{FC71CC1D-B574-458B-8E31-8600D3B40AC4}"/>
    <dgm:cxn modelId="{694D9918-FFB3-4792-B2D2-DFBB6B677D9C}" srcId="{B6EF5EA4-EA0F-42AB-98C0-CC2534ECAF1D}" destId="{2018A8AD-4707-464D-9230-C08461D224B4}" srcOrd="0" destOrd="0" parTransId="{448AEDA0-94C5-4391-BFE2-3D2B454EB495}" sibTransId="{AD7AD9ED-B87A-4B96-A83F-5DF341DD1F26}"/>
    <dgm:cxn modelId="{479DB01C-6842-EA4F-A9A7-4982006B4AE8}" type="presOf" srcId="{55ACC0D2-EA20-470E-95A5-AAD6EED6A0CB}" destId="{5A52997B-6CB9-394A-B76E-2C67BAA6CE73}" srcOrd="0" destOrd="0" presId="urn:microsoft.com/office/officeart/2017/3/layout/HorizontalPathTimeline"/>
    <dgm:cxn modelId="{E5EBCD35-6E2A-9A4D-808F-906EC9B0C565}" type="presOf" srcId="{D91220B8-44A8-4C4E-A17C-192C852E8B1C}" destId="{E29AE5E5-6407-D04B-BC9C-BC6EC10D3F17}" srcOrd="0" destOrd="0" presId="urn:microsoft.com/office/officeart/2017/3/layout/HorizontalPathTimeline"/>
    <dgm:cxn modelId="{E559A33C-D7E0-584A-B0F4-7BD4DC6CCBCC}" type="presOf" srcId="{2018A8AD-4707-464D-9230-C08461D224B4}" destId="{0B7F3584-5568-C046-A475-5822A5519E57}" srcOrd="0" destOrd="0" presId="urn:microsoft.com/office/officeart/2017/3/layout/HorizontalPathTimeline"/>
    <dgm:cxn modelId="{B28CC03D-8862-2443-BB3A-4F96E21FE76F}" type="presOf" srcId="{22F411B9-1973-4217-BB7F-80A4B1B75E16}" destId="{77FF477C-0CF5-284B-9422-ED84DA2AE39B}" srcOrd="0" destOrd="0" presId="urn:microsoft.com/office/officeart/2017/3/layout/HorizontalPathTimeline"/>
    <dgm:cxn modelId="{0C3F6044-4C3C-174A-9BB1-4CC2B6D0C171}" type="presOf" srcId="{AC0DA9B8-55AD-40EF-A8CD-D7DED5197FCF}" destId="{30EC8B88-46AB-2146-BF05-52CF845AE54B}" srcOrd="0" destOrd="0" presId="urn:microsoft.com/office/officeart/2017/3/layout/HorizontalPathTimeline"/>
    <dgm:cxn modelId="{AA483D4D-0971-F849-94FC-4CE82551614C}" type="presOf" srcId="{1CA1071D-0E53-4600-9E61-3F7A2E9B3CAD}" destId="{31413C13-ECAB-AA49-BECC-D577FACA122F}" srcOrd="0" destOrd="0" presId="urn:microsoft.com/office/officeart/2017/3/layout/HorizontalPathTimeline"/>
    <dgm:cxn modelId="{A6C9636C-9169-FB4D-8F68-9B43884DCF1D}" type="presOf" srcId="{1AFF6AD0-1DDC-4046-97FA-75992981F099}" destId="{4F75FDE3-8894-2848-BAB5-EB7202FBD434}" srcOrd="0" destOrd="0" presId="urn:microsoft.com/office/officeart/2017/3/layout/HorizontalPathTimeline"/>
    <dgm:cxn modelId="{F9D6B77F-4607-4B4F-BFAA-B18F106F6073}" srcId="{156A7B4F-97EF-402B-81FD-D3F7341B057A}" destId="{22F411B9-1973-4217-BB7F-80A4B1B75E16}" srcOrd="0" destOrd="0" parTransId="{D18E851D-548F-4DEB-832B-0B401E0C6B81}" sibTransId="{1D134E3C-0DB0-4816-98BC-7E6AF92BBCA0}"/>
    <dgm:cxn modelId="{3501B383-6FAA-774C-ADD5-E09C61FDEB5D}" type="presOf" srcId="{156A7B4F-97EF-402B-81FD-D3F7341B057A}" destId="{D38C9F9A-097D-3043-8520-A3FB9A1C1C66}" srcOrd="0" destOrd="0" presId="urn:microsoft.com/office/officeart/2017/3/layout/HorizontalPathTimeline"/>
    <dgm:cxn modelId="{0D8AA289-14D3-488E-863A-AA40881CEEA8}" srcId="{2018A8AD-4707-464D-9230-C08461D224B4}" destId="{AC0DA9B8-55AD-40EF-A8CD-D7DED5197FCF}" srcOrd="0" destOrd="0" parTransId="{4A370923-571E-48B3-B304-F81644F45C80}" sibTransId="{5A1694AC-9F5D-44BC-AA22-9DB0272424E3}"/>
    <dgm:cxn modelId="{806DE2AD-1911-4C8A-935B-012EBF7D7E6A}" srcId="{55ACC0D2-EA20-470E-95A5-AAD6EED6A0CB}" destId="{293D88E0-1883-4208-BE29-FB8225B6C738}" srcOrd="0" destOrd="0" parTransId="{8B27F99D-4820-49BB-A53D-FED6887FB7FC}" sibTransId="{F2788F7B-79F7-4E20-92FB-411C8CA13538}"/>
    <dgm:cxn modelId="{56E5E5AF-262D-4278-A663-BD09148ADBEA}" srcId="{B6EF5EA4-EA0F-42AB-98C0-CC2534ECAF1D}" destId="{55ACC0D2-EA20-470E-95A5-AAD6EED6A0CB}" srcOrd="3" destOrd="0" parTransId="{0A488BFE-DF9A-4D3D-ACB3-B9F12899F43F}" sibTransId="{B93FCBEE-1096-46AA-AF02-CE9BA9A3684D}"/>
    <dgm:cxn modelId="{19B2E4B1-EA59-4717-8248-B28495355C3B}" srcId="{B6EF5EA4-EA0F-42AB-98C0-CC2534ECAF1D}" destId="{9C9AF969-99C2-413E-B830-3AA336118A01}" srcOrd="4" destOrd="0" parTransId="{2A68B2F1-BA81-49D9-B3A3-E7998F5E9314}" sibTransId="{3CFC5581-1633-40CC-80FD-209049E77E94}"/>
    <dgm:cxn modelId="{7EE1CFBC-7286-46B2-A0D7-820A9FFE54CF}" srcId="{9C9AF969-99C2-413E-B830-3AA336118A01}" destId="{1AFF6AD0-1DDC-4046-97FA-75992981F099}" srcOrd="0" destOrd="0" parTransId="{F9C68E45-DD1C-4F78-B215-9E20E85B42A3}" sibTransId="{9D898D63-87F0-4A57-AF4F-BA0157CBA5DC}"/>
    <dgm:cxn modelId="{2612AFCB-2C82-7341-8427-FD5C52022E5C}" type="presOf" srcId="{293D88E0-1883-4208-BE29-FB8225B6C738}" destId="{10E2E831-9906-F749-A884-AC65CB221658}" srcOrd="0" destOrd="0" presId="urn:microsoft.com/office/officeart/2017/3/layout/HorizontalPathTimeline"/>
    <dgm:cxn modelId="{326120E1-C928-4F0C-AF8A-C01663611FC5}" srcId="{B6EF5EA4-EA0F-42AB-98C0-CC2534ECAF1D}" destId="{D91220B8-44A8-4C4E-A17C-192C852E8B1C}" srcOrd="1" destOrd="0" parTransId="{3C02B997-E071-4197-B1D7-AA85DDAA1021}" sibTransId="{44D022A3-3071-4458-8520-B764C16BAEBC}"/>
    <dgm:cxn modelId="{4D5E54E5-03FF-084A-8719-5EB5CB31208E}" type="presOf" srcId="{B6EF5EA4-EA0F-42AB-98C0-CC2534ECAF1D}" destId="{24EA2455-8E25-A649-BF16-14E681FF5C96}" srcOrd="0" destOrd="0" presId="urn:microsoft.com/office/officeart/2017/3/layout/HorizontalPathTimeline"/>
    <dgm:cxn modelId="{4B61D3FF-090F-394F-8C13-6792E09BDDCA}" type="presOf" srcId="{9C9AF969-99C2-413E-B830-3AA336118A01}" destId="{16F14772-EED9-A241-B6A7-D99A97F13D73}" srcOrd="0" destOrd="0" presId="urn:microsoft.com/office/officeart/2017/3/layout/HorizontalPathTimeline"/>
    <dgm:cxn modelId="{8AFF725A-E111-0B48-883F-866DBF0D753F}" type="presParOf" srcId="{24EA2455-8E25-A649-BF16-14E681FF5C96}" destId="{BED228CA-A467-484B-B7B0-0BA110A71D5E}" srcOrd="0" destOrd="0" presId="urn:microsoft.com/office/officeart/2017/3/layout/HorizontalPathTimeline"/>
    <dgm:cxn modelId="{9BF04127-57F8-0B4A-8CAB-E4B693650366}" type="presParOf" srcId="{24EA2455-8E25-A649-BF16-14E681FF5C96}" destId="{8719FA80-8D19-F74F-A603-96DA835DF0F5}" srcOrd="1" destOrd="0" presId="urn:microsoft.com/office/officeart/2017/3/layout/HorizontalPathTimeline"/>
    <dgm:cxn modelId="{50362DCD-F3F2-FF45-A903-9B58587C1379}" type="presParOf" srcId="{8719FA80-8D19-F74F-A603-96DA835DF0F5}" destId="{979DCC6E-DB58-CC43-8E59-5097E4B175CF}" srcOrd="0" destOrd="0" presId="urn:microsoft.com/office/officeart/2017/3/layout/HorizontalPathTimeline"/>
    <dgm:cxn modelId="{D95E490F-C9A0-864F-BA11-F64B684E5F7F}" type="presParOf" srcId="{979DCC6E-DB58-CC43-8E59-5097E4B175CF}" destId="{0B7F3584-5568-C046-A475-5822A5519E57}" srcOrd="0" destOrd="0" presId="urn:microsoft.com/office/officeart/2017/3/layout/HorizontalPathTimeline"/>
    <dgm:cxn modelId="{4D8FDD1D-3F9A-624E-8F49-022CDE4FF079}" type="presParOf" srcId="{979DCC6E-DB58-CC43-8E59-5097E4B175CF}" destId="{9CA6080D-85FA-0046-AF6B-B1D2A6159B1A}" srcOrd="1" destOrd="0" presId="urn:microsoft.com/office/officeart/2017/3/layout/HorizontalPathTimeline"/>
    <dgm:cxn modelId="{B1F4454B-A670-A44A-B149-7D30729C5705}" type="presParOf" srcId="{9CA6080D-85FA-0046-AF6B-B1D2A6159B1A}" destId="{30EC8B88-46AB-2146-BF05-52CF845AE54B}" srcOrd="0" destOrd="0" presId="urn:microsoft.com/office/officeart/2017/3/layout/HorizontalPathTimeline"/>
    <dgm:cxn modelId="{EAE6347E-B12D-7B4B-B745-809B8053E106}" type="presParOf" srcId="{9CA6080D-85FA-0046-AF6B-B1D2A6159B1A}" destId="{ABE02CDB-3060-A44F-9A8E-0A61CD4C8BBF}" srcOrd="1" destOrd="0" presId="urn:microsoft.com/office/officeart/2017/3/layout/HorizontalPathTimeline"/>
    <dgm:cxn modelId="{7CAB6CFC-1A2E-9740-A03A-EEE99786A36B}" type="presParOf" srcId="{979DCC6E-DB58-CC43-8E59-5097E4B175CF}" destId="{57D2360B-17E2-B54A-881C-DA7E62E18A80}" srcOrd="2" destOrd="0" presId="urn:microsoft.com/office/officeart/2017/3/layout/HorizontalPathTimeline"/>
    <dgm:cxn modelId="{79BA82C3-A51B-1B43-B6D1-D2239714D1EB}" type="presParOf" srcId="{979DCC6E-DB58-CC43-8E59-5097E4B175CF}" destId="{DCC4F272-C521-C241-B746-FDD7132AF129}" srcOrd="3" destOrd="0" presId="urn:microsoft.com/office/officeart/2017/3/layout/HorizontalPathTimeline"/>
    <dgm:cxn modelId="{89A15EE5-F49C-3342-AC9F-D00687353FB2}" type="presParOf" srcId="{979DCC6E-DB58-CC43-8E59-5097E4B175CF}" destId="{36582DA6-BA0F-AC47-AFBA-A5F5753D4043}" srcOrd="4" destOrd="0" presId="urn:microsoft.com/office/officeart/2017/3/layout/HorizontalPathTimeline"/>
    <dgm:cxn modelId="{E0E67280-1458-5B48-8833-64C55A00BAF3}" type="presParOf" srcId="{8719FA80-8D19-F74F-A603-96DA835DF0F5}" destId="{6FFD3BCA-5228-2749-A997-9DDAC3FFB92A}" srcOrd="1" destOrd="0" presId="urn:microsoft.com/office/officeart/2017/3/layout/HorizontalPathTimeline"/>
    <dgm:cxn modelId="{E6CD9326-6A7B-6344-BDA6-F5AF2B8A6E25}" type="presParOf" srcId="{8719FA80-8D19-F74F-A603-96DA835DF0F5}" destId="{97BCD6F5-79D2-FA42-B956-F2B11578F2EF}" srcOrd="2" destOrd="0" presId="urn:microsoft.com/office/officeart/2017/3/layout/HorizontalPathTimeline"/>
    <dgm:cxn modelId="{D346226A-9646-AA42-844B-DBC17816B322}" type="presParOf" srcId="{97BCD6F5-79D2-FA42-B956-F2B11578F2EF}" destId="{E29AE5E5-6407-D04B-BC9C-BC6EC10D3F17}" srcOrd="0" destOrd="0" presId="urn:microsoft.com/office/officeart/2017/3/layout/HorizontalPathTimeline"/>
    <dgm:cxn modelId="{B44EFF59-7657-5E44-997F-C28ED155B7A9}" type="presParOf" srcId="{97BCD6F5-79D2-FA42-B956-F2B11578F2EF}" destId="{8FC5462D-9967-5840-A0EE-343CA69BDDA7}" srcOrd="1" destOrd="0" presId="urn:microsoft.com/office/officeart/2017/3/layout/HorizontalPathTimeline"/>
    <dgm:cxn modelId="{5C07B2FF-3391-ED40-95B4-0B8CB1590A02}" type="presParOf" srcId="{8FC5462D-9967-5840-A0EE-343CA69BDDA7}" destId="{31413C13-ECAB-AA49-BECC-D577FACA122F}" srcOrd="0" destOrd="0" presId="urn:microsoft.com/office/officeart/2017/3/layout/HorizontalPathTimeline"/>
    <dgm:cxn modelId="{94C6D834-A6DB-3A46-B9BB-B30C515D9ACF}" type="presParOf" srcId="{8FC5462D-9967-5840-A0EE-343CA69BDDA7}" destId="{06F2A98D-A2CD-DE40-849A-096B2A36BDBB}" srcOrd="1" destOrd="0" presId="urn:microsoft.com/office/officeart/2017/3/layout/HorizontalPathTimeline"/>
    <dgm:cxn modelId="{B716CD68-28E9-9740-BF42-5C9132DA91A6}" type="presParOf" srcId="{97BCD6F5-79D2-FA42-B956-F2B11578F2EF}" destId="{F42A1203-9728-A343-84E7-0936C758A458}" srcOrd="2" destOrd="0" presId="urn:microsoft.com/office/officeart/2017/3/layout/HorizontalPathTimeline"/>
    <dgm:cxn modelId="{78B878D4-1576-8E47-9BBC-37D59C68A6C2}" type="presParOf" srcId="{97BCD6F5-79D2-FA42-B956-F2B11578F2EF}" destId="{D40F3306-1132-F941-A23B-7182D00D0721}" srcOrd="3" destOrd="0" presId="urn:microsoft.com/office/officeart/2017/3/layout/HorizontalPathTimeline"/>
    <dgm:cxn modelId="{2315386B-10A5-044D-9921-B67F37F718D5}" type="presParOf" srcId="{97BCD6F5-79D2-FA42-B956-F2B11578F2EF}" destId="{D8F15AB7-CACD-F34D-B7BF-9EDB6A262678}" srcOrd="4" destOrd="0" presId="urn:microsoft.com/office/officeart/2017/3/layout/HorizontalPathTimeline"/>
    <dgm:cxn modelId="{1EDBB758-F18B-874D-B654-FACBA5DA03F3}" type="presParOf" srcId="{8719FA80-8D19-F74F-A603-96DA835DF0F5}" destId="{4FDF157B-0E6B-7F49-B800-A8E679DC91FE}" srcOrd="3" destOrd="0" presId="urn:microsoft.com/office/officeart/2017/3/layout/HorizontalPathTimeline"/>
    <dgm:cxn modelId="{87423279-B05D-4948-8AE2-025C64D068CD}" type="presParOf" srcId="{8719FA80-8D19-F74F-A603-96DA835DF0F5}" destId="{F5394899-B9F4-0244-B770-CA70D133E0E9}" srcOrd="4" destOrd="0" presId="urn:microsoft.com/office/officeart/2017/3/layout/HorizontalPathTimeline"/>
    <dgm:cxn modelId="{57F49F19-5856-FC48-A13E-5E3D18887568}" type="presParOf" srcId="{F5394899-B9F4-0244-B770-CA70D133E0E9}" destId="{D38C9F9A-097D-3043-8520-A3FB9A1C1C66}" srcOrd="0" destOrd="0" presId="urn:microsoft.com/office/officeart/2017/3/layout/HorizontalPathTimeline"/>
    <dgm:cxn modelId="{4487508E-9DDC-0E48-BB07-4C1D5730B30D}" type="presParOf" srcId="{F5394899-B9F4-0244-B770-CA70D133E0E9}" destId="{1C1C8DF9-8278-714D-B168-32B9C3AF7958}" srcOrd="1" destOrd="0" presId="urn:microsoft.com/office/officeart/2017/3/layout/HorizontalPathTimeline"/>
    <dgm:cxn modelId="{27DE9BF9-2629-7945-B349-5BAE7E357EE6}" type="presParOf" srcId="{1C1C8DF9-8278-714D-B168-32B9C3AF7958}" destId="{77FF477C-0CF5-284B-9422-ED84DA2AE39B}" srcOrd="0" destOrd="0" presId="urn:microsoft.com/office/officeart/2017/3/layout/HorizontalPathTimeline"/>
    <dgm:cxn modelId="{6377BE87-CC09-714E-A01A-DAEFBA8B2C84}" type="presParOf" srcId="{1C1C8DF9-8278-714D-B168-32B9C3AF7958}" destId="{44F52948-70DF-0E42-A828-66A6DD936A54}" srcOrd="1" destOrd="0" presId="urn:microsoft.com/office/officeart/2017/3/layout/HorizontalPathTimeline"/>
    <dgm:cxn modelId="{0486C66C-6508-764E-8E0C-AAC60B3B5FA3}" type="presParOf" srcId="{F5394899-B9F4-0244-B770-CA70D133E0E9}" destId="{58E2AEDC-4CDB-954A-99C1-2D74A6BD1318}" srcOrd="2" destOrd="0" presId="urn:microsoft.com/office/officeart/2017/3/layout/HorizontalPathTimeline"/>
    <dgm:cxn modelId="{1DF14A53-43DA-D648-A83E-1504194B61AE}" type="presParOf" srcId="{F5394899-B9F4-0244-B770-CA70D133E0E9}" destId="{FC33485D-B6D9-FE48-B40B-83728F452285}" srcOrd="3" destOrd="0" presId="urn:microsoft.com/office/officeart/2017/3/layout/HorizontalPathTimeline"/>
    <dgm:cxn modelId="{C050D25D-C6D8-EA42-A39B-599F95DCA32B}" type="presParOf" srcId="{F5394899-B9F4-0244-B770-CA70D133E0E9}" destId="{B8B91E89-20B0-CE49-A26E-917F82A9C47F}" srcOrd="4" destOrd="0" presId="urn:microsoft.com/office/officeart/2017/3/layout/HorizontalPathTimeline"/>
    <dgm:cxn modelId="{3A7D546A-6E6C-5E47-90FC-CEE95DC777B7}" type="presParOf" srcId="{8719FA80-8D19-F74F-A603-96DA835DF0F5}" destId="{1079F4F1-61AB-F14D-8A57-470EAF4D6597}" srcOrd="5" destOrd="0" presId="urn:microsoft.com/office/officeart/2017/3/layout/HorizontalPathTimeline"/>
    <dgm:cxn modelId="{C7C37397-0741-C740-AF4F-7EA28385006A}" type="presParOf" srcId="{8719FA80-8D19-F74F-A603-96DA835DF0F5}" destId="{0E937EDE-65E0-7945-B050-05798D3B951B}" srcOrd="6" destOrd="0" presId="urn:microsoft.com/office/officeart/2017/3/layout/HorizontalPathTimeline"/>
    <dgm:cxn modelId="{FFACE0D3-A524-6C43-9372-9548E88E05F8}" type="presParOf" srcId="{0E937EDE-65E0-7945-B050-05798D3B951B}" destId="{5A52997B-6CB9-394A-B76E-2C67BAA6CE73}" srcOrd="0" destOrd="0" presId="urn:microsoft.com/office/officeart/2017/3/layout/HorizontalPathTimeline"/>
    <dgm:cxn modelId="{A34672DF-8818-ED45-8630-EDE831029463}" type="presParOf" srcId="{0E937EDE-65E0-7945-B050-05798D3B951B}" destId="{2B0C75A7-10B9-774D-97CB-F62F5AAE2F23}" srcOrd="1" destOrd="0" presId="urn:microsoft.com/office/officeart/2017/3/layout/HorizontalPathTimeline"/>
    <dgm:cxn modelId="{98DA214C-503F-2A4A-B04F-F50F364E4183}" type="presParOf" srcId="{2B0C75A7-10B9-774D-97CB-F62F5AAE2F23}" destId="{10E2E831-9906-F749-A884-AC65CB221658}" srcOrd="0" destOrd="0" presId="urn:microsoft.com/office/officeart/2017/3/layout/HorizontalPathTimeline"/>
    <dgm:cxn modelId="{E063787F-9795-3C45-B6FD-3B613FA9E907}" type="presParOf" srcId="{2B0C75A7-10B9-774D-97CB-F62F5AAE2F23}" destId="{92580B01-6697-EB45-B182-B24F39EE7E68}" srcOrd="1" destOrd="0" presId="urn:microsoft.com/office/officeart/2017/3/layout/HorizontalPathTimeline"/>
    <dgm:cxn modelId="{31C91E8E-6D0E-F542-8E75-C2E2A3C57BD2}" type="presParOf" srcId="{0E937EDE-65E0-7945-B050-05798D3B951B}" destId="{9552888E-31E4-3144-A1E9-880F2191D390}" srcOrd="2" destOrd="0" presId="urn:microsoft.com/office/officeart/2017/3/layout/HorizontalPathTimeline"/>
    <dgm:cxn modelId="{40A67A31-7BFC-DE43-B322-8108F2A6E9FB}" type="presParOf" srcId="{0E937EDE-65E0-7945-B050-05798D3B951B}" destId="{3CA89661-5850-2D46-B713-09399354CAE1}" srcOrd="3" destOrd="0" presId="urn:microsoft.com/office/officeart/2017/3/layout/HorizontalPathTimeline"/>
    <dgm:cxn modelId="{B7119755-A59E-FF4B-8B62-CEB1CF0D601A}" type="presParOf" srcId="{0E937EDE-65E0-7945-B050-05798D3B951B}" destId="{5C7631A4-1F1E-334C-B1DE-EA2183A11E02}" srcOrd="4" destOrd="0" presId="urn:microsoft.com/office/officeart/2017/3/layout/HorizontalPathTimeline"/>
    <dgm:cxn modelId="{70ACB134-DB99-4746-A857-F789B1BE14BA}" type="presParOf" srcId="{8719FA80-8D19-F74F-A603-96DA835DF0F5}" destId="{1444B19D-120A-A54E-AD04-7F9C1A5F27BD}" srcOrd="7" destOrd="0" presId="urn:microsoft.com/office/officeart/2017/3/layout/HorizontalPathTimeline"/>
    <dgm:cxn modelId="{7DB37818-7AC2-764A-943D-91B955F5C08B}" type="presParOf" srcId="{8719FA80-8D19-F74F-A603-96DA835DF0F5}" destId="{F0EEB609-419F-EA4F-A7D5-0D9E4F4ACC6B}" srcOrd="8" destOrd="0" presId="urn:microsoft.com/office/officeart/2017/3/layout/HorizontalPathTimeline"/>
    <dgm:cxn modelId="{AB683EE8-5253-EB40-94DD-93CEE5F1B4CF}" type="presParOf" srcId="{F0EEB609-419F-EA4F-A7D5-0D9E4F4ACC6B}" destId="{16F14772-EED9-A241-B6A7-D99A97F13D73}" srcOrd="0" destOrd="0" presId="urn:microsoft.com/office/officeart/2017/3/layout/HorizontalPathTimeline"/>
    <dgm:cxn modelId="{C8B34E52-3AD3-5841-A7A5-315297F6DF02}" type="presParOf" srcId="{F0EEB609-419F-EA4F-A7D5-0D9E4F4ACC6B}" destId="{BB4483CC-822F-9843-947F-A55AC897987C}" srcOrd="1" destOrd="0" presId="urn:microsoft.com/office/officeart/2017/3/layout/HorizontalPathTimeline"/>
    <dgm:cxn modelId="{1AC16D21-BAD9-704F-95D4-34B597275901}" type="presParOf" srcId="{BB4483CC-822F-9843-947F-A55AC897987C}" destId="{4F75FDE3-8894-2848-BAB5-EB7202FBD434}" srcOrd="0" destOrd="0" presId="urn:microsoft.com/office/officeart/2017/3/layout/HorizontalPathTimeline"/>
    <dgm:cxn modelId="{FBF611DD-4EED-D54E-A16F-971080749DE2}" type="presParOf" srcId="{BB4483CC-822F-9843-947F-A55AC897987C}" destId="{F0F6FD36-1833-FE45-B4E7-886B5483B5BF}" srcOrd="1" destOrd="0" presId="urn:microsoft.com/office/officeart/2017/3/layout/HorizontalPathTimeline"/>
    <dgm:cxn modelId="{AB983040-5A8F-FF42-B649-BBC916A89924}" type="presParOf" srcId="{F0EEB609-419F-EA4F-A7D5-0D9E4F4ACC6B}" destId="{423A37D1-1925-1744-9468-3B2B7579768A}" srcOrd="2" destOrd="0" presId="urn:microsoft.com/office/officeart/2017/3/layout/HorizontalPathTimeline"/>
    <dgm:cxn modelId="{001FD5B5-4944-2946-B22E-AE8389D82EE5}" type="presParOf" srcId="{F0EEB609-419F-EA4F-A7D5-0D9E4F4ACC6B}" destId="{47EFA5C1-01E9-324A-9D24-62DAFBA9EA72}" srcOrd="3" destOrd="0" presId="urn:microsoft.com/office/officeart/2017/3/layout/HorizontalPathTimeline"/>
    <dgm:cxn modelId="{ED09CDB6-B12C-CD4C-9476-EFAF17D20064}" type="presParOf" srcId="{F0EEB609-419F-EA4F-A7D5-0D9E4F4ACC6B}" destId="{A2813880-02E1-4D4E-8428-6FC75190B869}" srcOrd="4" destOrd="0" presId="urn:microsoft.com/office/officeart/2017/3/layout/HorizontalPath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EEEF382-096D-45AB-BDB1-478715E6A0D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569D0CD-65D2-4C82-8913-48A70DFBF0A2}">
      <dgm:prSet/>
      <dgm:spPr/>
      <dgm:t>
        <a:bodyPr/>
        <a:lstStyle/>
        <a:p>
          <a:r>
            <a:rPr lang="en-US" b="0" i="0" dirty="0"/>
            <a:t>“The term ‘whistleblower’ means any </a:t>
          </a:r>
          <a:r>
            <a:rPr lang="en-US" b="1" i="0" dirty="0"/>
            <a:t>employee or contractor of a motor vehicle manufacturer, part supplier, or dealership</a:t>
          </a:r>
          <a:r>
            <a:rPr lang="en-US" b="0" i="0" dirty="0"/>
            <a:t> who voluntarily provides to the Agency original information </a:t>
          </a:r>
          <a:r>
            <a:rPr lang="en-US" b="1" i="0" dirty="0"/>
            <a:t>relating to any motor vehicle defect, noncompliance, or any violation or alleged violation of any notification or reporting requirement of 49 U.S.C. Chapter 301, or a regulation thereunder</a:t>
          </a:r>
          <a:r>
            <a:rPr lang="en-US" b="0" i="0" dirty="0"/>
            <a:t>, which is likely to cause unreasonable risk of death or serious physical injury.” </a:t>
          </a:r>
          <a:endParaRPr lang="en-US" dirty="0"/>
        </a:p>
      </dgm:t>
    </dgm:pt>
    <dgm:pt modelId="{311E6732-11B3-411F-88E8-62798C3119DF}" type="parTrans" cxnId="{7DD69031-4881-41A0-ACCF-BC90DE797201}">
      <dgm:prSet/>
      <dgm:spPr/>
      <dgm:t>
        <a:bodyPr/>
        <a:lstStyle/>
        <a:p>
          <a:endParaRPr lang="en-US"/>
        </a:p>
      </dgm:t>
    </dgm:pt>
    <dgm:pt modelId="{9529A2D9-00D7-4E28-AAEB-612D5B9BD049}" type="sibTrans" cxnId="{7DD69031-4881-41A0-ACCF-BC90DE797201}">
      <dgm:prSet/>
      <dgm:spPr/>
      <dgm:t>
        <a:bodyPr/>
        <a:lstStyle/>
        <a:p>
          <a:endParaRPr lang="en-US"/>
        </a:p>
      </dgm:t>
    </dgm:pt>
    <dgm:pt modelId="{403177AF-74B8-4F5B-9265-8E5CC60A0029}">
      <dgm:prSet/>
      <dgm:spPr/>
      <dgm:t>
        <a:bodyPr/>
        <a:lstStyle/>
        <a:p>
          <a:r>
            <a:rPr lang="en-US" b="0" i="0" dirty="0"/>
            <a:t>Whistleblower definition gives good summary of the program</a:t>
          </a:r>
          <a:endParaRPr lang="en-US" dirty="0"/>
        </a:p>
      </dgm:t>
    </dgm:pt>
    <dgm:pt modelId="{335EE230-C07A-43F3-9AAE-66D304A9C79F}" type="parTrans" cxnId="{432214CD-3850-408C-ACF2-9638F60BA713}">
      <dgm:prSet/>
      <dgm:spPr/>
      <dgm:t>
        <a:bodyPr/>
        <a:lstStyle/>
        <a:p>
          <a:endParaRPr lang="en-US"/>
        </a:p>
      </dgm:t>
    </dgm:pt>
    <dgm:pt modelId="{88DC0B7F-7C4B-4938-810C-CCB03516B831}" type="sibTrans" cxnId="{432214CD-3850-408C-ACF2-9638F60BA713}">
      <dgm:prSet/>
      <dgm:spPr/>
      <dgm:t>
        <a:bodyPr/>
        <a:lstStyle/>
        <a:p>
          <a:endParaRPr lang="en-US"/>
        </a:p>
      </dgm:t>
    </dgm:pt>
    <dgm:pt modelId="{A5E98D8B-0AA0-4845-BA9E-E22FD72C35DC}">
      <dgm:prSet/>
      <dgm:spPr/>
      <dgm:t>
        <a:bodyPr/>
        <a:lstStyle/>
        <a:p>
          <a:r>
            <a:rPr lang="en-US" b="0" i="0" dirty="0"/>
            <a:t>49 C.F.R. 513.2</a:t>
          </a:r>
          <a:endParaRPr lang="en-US" dirty="0"/>
        </a:p>
      </dgm:t>
    </dgm:pt>
    <dgm:pt modelId="{03364A4F-6209-4794-A89E-D50DF3498BC6}" type="parTrans" cxnId="{738C246A-C337-4A41-B87D-2DF1E727AC2A}">
      <dgm:prSet/>
      <dgm:spPr/>
      <dgm:t>
        <a:bodyPr/>
        <a:lstStyle/>
        <a:p>
          <a:endParaRPr lang="en-US"/>
        </a:p>
      </dgm:t>
    </dgm:pt>
    <dgm:pt modelId="{EF8A825F-A5DA-4C39-886A-80AFD505CC2D}" type="sibTrans" cxnId="{738C246A-C337-4A41-B87D-2DF1E727AC2A}">
      <dgm:prSet/>
      <dgm:spPr/>
      <dgm:t>
        <a:bodyPr/>
        <a:lstStyle/>
        <a:p>
          <a:endParaRPr lang="en-US"/>
        </a:p>
      </dgm:t>
    </dgm:pt>
    <dgm:pt modelId="{DEB99D86-99CF-4BBE-93D6-1B3279DE3252}">
      <dgm:prSet/>
      <dgm:spPr/>
      <dgm:t>
        <a:bodyPr/>
        <a:lstStyle/>
        <a:p>
          <a:r>
            <a:rPr lang="en-US" b="0" i="0" dirty="0"/>
            <a:t>Discretionary Awards of 10-30% </a:t>
          </a:r>
          <a:endParaRPr lang="en-US" dirty="0"/>
        </a:p>
      </dgm:t>
    </dgm:pt>
    <dgm:pt modelId="{E9311399-84BC-4F85-9272-82587D57DE0C}" type="parTrans" cxnId="{AF1BD036-6660-4245-BA9F-E38302646E01}">
      <dgm:prSet/>
      <dgm:spPr/>
      <dgm:t>
        <a:bodyPr/>
        <a:lstStyle/>
        <a:p>
          <a:endParaRPr lang="en-US"/>
        </a:p>
      </dgm:t>
    </dgm:pt>
    <dgm:pt modelId="{5A519278-B07B-4327-A3F8-EB6D84DF9D09}" type="sibTrans" cxnId="{AF1BD036-6660-4245-BA9F-E38302646E01}">
      <dgm:prSet/>
      <dgm:spPr/>
      <dgm:t>
        <a:bodyPr/>
        <a:lstStyle/>
        <a:p>
          <a:endParaRPr lang="en-US"/>
        </a:p>
      </dgm:t>
    </dgm:pt>
    <dgm:pt modelId="{A9E36625-91E8-486D-A1A8-378691359930}">
      <dgm:prSet/>
      <dgm:spPr/>
      <dgm:t>
        <a:bodyPr/>
        <a:lstStyle/>
        <a:p>
          <a:r>
            <a:rPr lang="en-US" b="0" i="0" dirty="0"/>
            <a:t>Only award was full 30%</a:t>
          </a:r>
          <a:endParaRPr lang="en-US" dirty="0"/>
        </a:p>
      </dgm:t>
    </dgm:pt>
    <dgm:pt modelId="{D5C82740-A8EA-4AB0-ABD3-C9FDC9A430C5}" type="parTrans" cxnId="{DB3F0497-BE0A-4D5D-AEE1-893F5FE80B17}">
      <dgm:prSet/>
      <dgm:spPr/>
      <dgm:t>
        <a:bodyPr/>
        <a:lstStyle/>
        <a:p>
          <a:endParaRPr lang="en-US"/>
        </a:p>
      </dgm:t>
    </dgm:pt>
    <dgm:pt modelId="{00DFEB5A-4A77-4DD5-A368-027E41B7EC8D}" type="sibTrans" cxnId="{DB3F0497-BE0A-4D5D-AEE1-893F5FE80B17}">
      <dgm:prSet/>
      <dgm:spPr/>
      <dgm:t>
        <a:bodyPr/>
        <a:lstStyle/>
        <a:p>
          <a:endParaRPr lang="en-US"/>
        </a:p>
      </dgm:t>
    </dgm:pt>
    <dgm:pt modelId="{8CC9DC7B-039E-4BF7-9350-9B9B2FCE6A68}">
      <dgm:prSet/>
      <dgm:spPr/>
      <dgm:t>
        <a:bodyPr/>
        <a:lstStyle/>
        <a:p>
          <a:r>
            <a:rPr lang="en-US" b="0" i="0" dirty="0"/>
            <a:t>49 C.F.R. 513.10(c)</a:t>
          </a:r>
          <a:endParaRPr lang="en-US" dirty="0"/>
        </a:p>
      </dgm:t>
    </dgm:pt>
    <dgm:pt modelId="{72EDF2CF-84E5-42C8-A267-D1A871214A81}" type="parTrans" cxnId="{1806A71F-C26A-4FE2-8FB2-4A86C1BE014A}">
      <dgm:prSet/>
      <dgm:spPr/>
      <dgm:t>
        <a:bodyPr/>
        <a:lstStyle/>
        <a:p>
          <a:endParaRPr lang="en-US"/>
        </a:p>
      </dgm:t>
    </dgm:pt>
    <dgm:pt modelId="{8C061566-C410-4F43-929A-76A30EC16414}" type="sibTrans" cxnId="{1806A71F-C26A-4FE2-8FB2-4A86C1BE014A}">
      <dgm:prSet/>
      <dgm:spPr/>
      <dgm:t>
        <a:bodyPr/>
        <a:lstStyle/>
        <a:p>
          <a:endParaRPr lang="en-US"/>
        </a:p>
      </dgm:t>
    </dgm:pt>
    <dgm:pt modelId="{C27C02CC-54C4-43AE-9F6E-0ABBE4187AA1}">
      <dgm:prSet/>
      <dgm:spPr/>
      <dgm:t>
        <a:bodyPr/>
        <a:lstStyle/>
        <a:p>
          <a:r>
            <a:rPr lang="en-US" b="0" i="0" dirty="0"/>
            <a:t>Confidential and Anonymous (with Representation)</a:t>
          </a:r>
          <a:endParaRPr lang="en-US" dirty="0"/>
        </a:p>
      </dgm:t>
    </dgm:pt>
    <dgm:pt modelId="{1B684D9D-63C0-40EB-A3C8-5147C81E1413}" type="parTrans" cxnId="{E544CBB3-9007-42C4-997F-C3BB243B2E1F}">
      <dgm:prSet/>
      <dgm:spPr/>
      <dgm:t>
        <a:bodyPr/>
        <a:lstStyle/>
        <a:p>
          <a:endParaRPr lang="en-US"/>
        </a:p>
      </dgm:t>
    </dgm:pt>
    <dgm:pt modelId="{E7D55F0D-EFE6-4F46-AC2E-F9C347663669}" type="sibTrans" cxnId="{E544CBB3-9007-42C4-997F-C3BB243B2E1F}">
      <dgm:prSet/>
      <dgm:spPr/>
      <dgm:t>
        <a:bodyPr/>
        <a:lstStyle/>
        <a:p>
          <a:endParaRPr lang="en-US"/>
        </a:p>
      </dgm:t>
    </dgm:pt>
    <dgm:pt modelId="{73F7C252-77FC-4EA2-BBCE-60E41597A6E6}">
      <dgm:prSet/>
      <dgm:spPr/>
      <dgm:t>
        <a:bodyPr/>
        <a:lstStyle/>
        <a:p>
          <a:r>
            <a:rPr lang="en-US" b="0" i="0" dirty="0"/>
            <a:t>49 C.F.R. 513.4(c), 513.5</a:t>
          </a:r>
          <a:endParaRPr lang="en-US" dirty="0"/>
        </a:p>
      </dgm:t>
    </dgm:pt>
    <dgm:pt modelId="{E369F3DA-2BCA-4579-B634-95C517B66255}" type="parTrans" cxnId="{299B93D8-7D3A-42B2-A3B1-D5F013CBE8A4}">
      <dgm:prSet/>
      <dgm:spPr/>
      <dgm:t>
        <a:bodyPr/>
        <a:lstStyle/>
        <a:p>
          <a:endParaRPr lang="en-US"/>
        </a:p>
      </dgm:t>
    </dgm:pt>
    <dgm:pt modelId="{4907BEC8-FAB0-4709-AE7C-2FB883AAE3A0}" type="sibTrans" cxnId="{299B93D8-7D3A-42B2-A3B1-D5F013CBE8A4}">
      <dgm:prSet/>
      <dgm:spPr/>
      <dgm:t>
        <a:bodyPr/>
        <a:lstStyle/>
        <a:p>
          <a:endParaRPr lang="en-US"/>
        </a:p>
      </dgm:t>
    </dgm:pt>
    <dgm:pt modelId="{6E6775A0-140D-4B46-AAB8-EB3F92FEFE4E}" type="pres">
      <dgm:prSet presAssocID="{6EEEF382-096D-45AB-BDB1-478715E6A0D5}" presName="linear" presStyleCnt="0">
        <dgm:presLayoutVars>
          <dgm:animLvl val="lvl"/>
          <dgm:resizeHandles val="exact"/>
        </dgm:presLayoutVars>
      </dgm:prSet>
      <dgm:spPr/>
    </dgm:pt>
    <dgm:pt modelId="{EB5DF817-5EA9-5445-82F2-4874BC880DFD}" type="pres">
      <dgm:prSet presAssocID="{4569D0CD-65D2-4C82-8913-48A70DFBF0A2}" presName="parentText" presStyleLbl="node1" presStyleIdx="0" presStyleCnt="3" custScaleY="177059">
        <dgm:presLayoutVars>
          <dgm:chMax val="0"/>
          <dgm:bulletEnabled val="1"/>
        </dgm:presLayoutVars>
      </dgm:prSet>
      <dgm:spPr/>
    </dgm:pt>
    <dgm:pt modelId="{6243CCD8-2B9C-3E4C-86B9-8510188CBB4C}" type="pres">
      <dgm:prSet presAssocID="{4569D0CD-65D2-4C82-8913-48A70DFBF0A2}" presName="childText" presStyleLbl="revTx" presStyleIdx="0" presStyleCnt="3">
        <dgm:presLayoutVars>
          <dgm:bulletEnabled val="1"/>
        </dgm:presLayoutVars>
      </dgm:prSet>
      <dgm:spPr/>
    </dgm:pt>
    <dgm:pt modelId="{C6967989-EA8B-C642-B86F-92F345763391}" type="pres">
      <dgm:prSet presAssocID="{DEB99D86-99CF-4BBE-93D6-1B3279DE3252}" presName="parentText" presStyleLbl="node1" presStyleIdx="1" presStyleCnt="3" custScaleY="38752">
        <dgm:presLayoutVars>
          <dgm:chMax val="0"/>
          <dgm:bulletEnabled val="1"/>
        </dgm:presLayoutVars>
      </dgm:prSet>
      <dgm:spPr/>
    </dgm:pt>
    <dgm:pt modelId="{5A0FEA9F-213B-6B43-ABE8-B468902878A5}" type="pres">
      <dgm:prSet presAssocID="{DEB99D86-99CF-4BBE-93D6-1B3279DE3252}" presName="childText" presStyleLbl="revTx" presStyleIdx="1" presStyleCnt="3">
        <dgm:presLayoutVars>
          <dgm:bulletEnabled val="1"/>
        </dgm:presLayoutVars>
      </dgm:prSet>
      <dgm:spPr/>
    </dgm:pt>
    <dgm:pt modelId="{86EE1238-8811-EE44-A72B-57B318F30EC9}" type="pres">
      <dgm:prSet presAssocID="{C27C02CC-54C4-43AE-9F6E-0ABBE4187AA1}" presName="parentText" presStyleLbl="node1" presStyleIdx="2" presStyleCnt="3" custScaleY="42296">
        <dgm:presLayoutVars>
          <dgm:chMax val="0"/>
          <dgm:bulletEnabled val="1"/>
        </dgm:presLayoutVars>
      </dgm:prSet>
      <dgm:spPr/>
    </dgm:pt>
    <dgm:pt modelId="{F7691601-6D1F-0947-A7F7-0893E98848CE}" type="pres">
      <dgm:prSet presAssocID="{C27C02CC-54C4-43AE-9F6E-0ABBE4187AA1}" presName="childText" presStyleLbl="revTx" presStyleIdx="2" presStyleCnt="3">
        <dgm:presLayoutVars>
          <dgm:bulletEnabled val="1"/>
        </dgm:presLayoutVars>
      </dgm:prSet>
      <dgm:spPr/>
    </dgm:pt>
  </dgm:ptLst>
  <dgm:cxnLst>
    <dgm:cxn modelId="{1806A71F-C26A-4FE2-8FB2-4A86C1BE014A}" srcId="{A9E36625-91E8-486D-A1A8-378691359930}" destId="{8CC9DC7B-039E-4BF7-9350-9B9B2FCE6A68}" srcOrd="0" destOrd="0" parTransId="{72EDF2CF-84E5-42C8-A267-D1A871214A81}" sibTransId="{8C061566-C410-4F43-929A-76A30EC16414}"/>
    <dgm:cxn modelId="{1AA7292A-960D-2143-9D89-69F4FD1727C7}" type="presOf" srcId="{C27C02CC-54C4-43AE-9F6E-0ABBE4187AA1}" destId="{86EE1238-8811-EE44-A72B-57B318F30EC9}" srcOrd="0" destOrd="0" presId="urn:microsoft.com/office/officeart/2005/8/layout/vList2"/>
    <dgm:cxn modelId="{7DD69031-4881-41A0-ACCF-BC90DE797201}" srcId="{6EEEF382-096D-45AB-BDB1-478715E6A0D5}" destId="{4569D0CD-65D2-4C82-8913-48A70DFBF0A2}" srcOrd="0" destOrd="0" parTransId="{311E6732-11B3-411F-88E8-62798C3119DF}" sibTransId="{9529A2D9-00D7-4E28-AAEB-612D5B9BD049}"/>
    <dgm:cxn modelId="{AF1BD036-6660-4245-BA9F-E38302646E01}" srcId="{6EEEF382-096D-45AB-BDB1-478715E6A0D5}" destId="{DEB99D86-99CF-4BBE-93D6-1B3279DE3252}" srcOrd="1" destOrd="0" parTransId="{E9311399-84BC-4F85-9272-82587D57DE0C}" sibTransId="{5A519278-B07B-4327-A3F8-EB6D84DF9D09}"/>
    <dgm:cxn modelId="{F642E647-96EF-674A-8D35-55FA0AF12564}" type="presOf" srcId="{DEB99D86-99CF-4BBE-93D6-1B3279DE3252}" destId="{C6967989-EA8B-C642-B86F-92F345763391}" srcOrd="0" destOrd="0" presId="urn:microsoft.com/office/officeart/2005/8/layout/vList2"/>
    <dgm:cxn modelId="{F8467450-16F4-4043-B4C0-93E2301E4D04}" type="presOf" srcId="{6EEEF382-096D-45AB-BDB1-478715E6A0D5}" destId="{6E6775A0-140D-4B46-AAB8-EB3F92FEFE4E}" srcOrd="0" destOrd="0" presId="urn:microsoft.com/office/officeart/2005/8/layout/vList2"/>
    <dgm:cxn modelId="{738C246A-C337-4A41-B87D-2DF1E727AC2A}" srcId="{403177AF-74B8-4F5B-9265-8E5CC60A0029}" destId="{A5E98D8B-0AA0-4845-BA9E-E22FD72C35DC}" srcOrd="0" destOrd="0" parTransId="{03364A4F-6209-4794-A89E-D50DF3498BC6}" sibTransId="{EF8A825F-A5DA-4C39-886A-80AFD505CC2D}"/>
    <dgm:cxn modelId="{DB3F0497-BE0A-4D5D-AEE1-893F5FE80B17}" srcId="{DEB99D86-99CF-4BBE-93D6-1B3279DE3252}" destId="{A9E36625-91E8-486D-A1A8-378691359930}" srcOrd="0" destOrd="0" parTransId="{D5C82740-A8EA-4AB0-ABD3-C9FDC9A430C5}" sibTransId="{00DFEB5A-4A77-4DD5-A368-027E41B7EC8D}"/>
    <dgm:cxn modelId="{B5FF4A9E-06B2-A14C-A9B3-F658159C8582}" type="presOf" srcId="{A5E98D8B-0AA0-4845-BA9E-E22FD72C35DC}" destId="{6243CCD8-2B9C-3E4C-86B9-8510188CBB4C}" srcOrd="0" destOrd="1" presId="urn:microsoft.com/office/officeart/2005/8/layout/vList2"/>
    <dgm:cxn modelId="{EC722CB0-B577-2C41-8281-40D156490500}" type="presOf" srcId="{A9E36625-91E8-486D-A1A8-378691359930}" destId="{5A0FEA9F-213B-6B43-ABE8-B468902878A5}" srcOrd="0" destOrd="0" presId="urn:microsoft.com/office/officeart/2005/8/layout/vList2"/>
    <dgm:cxn modelId="{E544CBB3-9007-42C4-997F-C3BB243B2E1F}" srcId="{6EEEF382-096D-45AB-BDB1-478715E6A0D5}" destId="{C27C02CC-54C4-43AE-9F6E-0ABBE4187AA1}" srcOrd="2" destOrd="0" parTransId="{1B684D9D-63C0-40EB-A3C8-5147C81E1413}" sibTransId="{E7D55F0D-EFE6-4F46-AC2E-F9C347663669}"/>
    <dgm:cxn modelId="{85091BBB-7161-E345-BF86-93DFEB560EA1}" type="presOf" srcId="{403177AF-74B8-4F5B-9265-8E5CC60A0029}" destId="{6243CCD8-2B9C-3E4C-86B9-8510188CBB4C}" srcOrd="0" destOrd="0" presId="urn:microsoft.com/office/officeart/2005/8/layout/vList2"/>
    <dgm:cxn modelId="{7C4CC6C8-ED80-C94B-BA20-71AEFC955E33}" type="presOf" srcId="{73F7C252-77FC-4EA2-BBCE-60E41597A6E6}" destId="{F7691601-6D1F-0947-A7F7-0893E98848CE}" srcOrd="0" destOrd="0" presId="urn:microsoft.com/office/officeart/2005/8/layout/vList2"/>
    <dgm:cxn modelId="{432214CD-3850-408C-ACF2-9638F60BA713}" srcId="{4569D0CD-65D2-4C82-8913-48A70DFBF0A2}" destId="{403177AF-74B8-4F5B-9265-8E5CC60A0029}" srcOrd="0" destOrd="0" parTransId="{335EE230-C07A-43F3-9AAE-66D304A9C79F}" sibTransId="{88DC0B7F-7C4B-4938-810C-CCB03516B831}"/>
    <dgm:cxn modelId="{299B93D8-7D3A-42B2-A3B1-D5F013CBE8A4}" srcId="{C27C02CC-54C4-43AE-9F6E-0ABBE4187AA1}" destId="{73F7C252-77FC-4EA2-BBCE-60E41597A6E6}" srcOrd="0" destOrd="0" parTransId="{E369F3DA-2BCA-4579-B634-95C517B66255}" sibTransId="{4907BEC8-FAB0-4709-AE7C-2FB883AAE3A0}"/>
    <dgm:cxn modelId="{9B5CB1E8-51D0-FA43-99D8-D68EF6D72AA9}" type="presOf" srcId="{8CC9DC7B-039E-4BF7-9350-9B9B2FCE6A68}" destId="{5A0FEA9F-213B-6B43-ABE8-B468902878A5}" srcOrd="0" destOrd="1" presId="urn:microsoft.com/office/officeart/2005/8/layout/vList2"/>
    <dgm:cxn modelId="{50AFF1FD-34EA-D945-B382-0B3283B76C1D}" type="presOf" srcId="{4569D0CD-65D2-4C82-8913-48A70DFBF0A2}" destId="{EB5DF817-5EA9-5445-82F2-4874BC880DFD}" srcOrd="0" destOrd="0" presId="urn:microsoft.com/office/officeart/2005/8/layout/vList2"/>
    <dgm:cxn modelId="{9E8D7AC6-580F-E049-B973-1B345DDED08C}" type="presParOf" srcId="{6E6775A0-140D-4B46-AAB8-EB3F92FEFE4E}" destId="{EB5DF817-5EA9-5445-82F2-4874BC880DFD}" srcOrd="0" destOrd="0" presId="urn:microsoft.com/office/officeart/2005/8/layout/vList2"/>
    <dgm:cxn modelId="{94E181AE-7787-7D48-9EC9-B65B2AA386E2}" type="presParOf" srcId="{6E6775A0-140D-4B46-AAB8-EB3F92FEFE4E}" destId="{6243CCD8-2B9C-3E4C-86B9-8510188CBB4C}" srcOrd="1" destOrd="0" presId="urn:microsoft.com/office/officeart/2005/8/layout/vList2"/>
    <dgm:cxn modelId="{CFA79AA9-7883-BD42-ABA5-3C6424D81BC5}" type="presParOf" srcId="{6E6775A0-140D-4B46-AAB8-EB3F92FEFE4E}" destId="{C6967989-EA8B-C642-B86F-92F345763391}" srcOrd="2" destOrd="0" presId="urn:microsoft.com/office/officeart/2005/8/layout/vList2"/>
    <dgm:cxn modelId="{9594630A-6CE9-3941-AE42-7B579A383559}" type="presParOf" srcId="{6E6775A0-140D-4B46-AAB8-EB3F92FEFE4E}" destId="{5A0FEA9F-213B-6B43-ABE8-B468902878A5}" srcOrd="3" destOrd="0" presId="urn:microsoft.com/office/officeart/2005/8/layout/vList2"/>
    <dgm:cxn modelId="{9017B22C-1C66-7548-AEAD-B2B274ADA10F}" type="presParOf" srcId="{6E6775A0-140D-4B46-AAB8-EB3F92FEFE4E}" destId="{86EE1238-8811-EE44-A72B-57B318F30EC9}" srcOrd="4" destOrd="0" presId="urn:microsoft.com/office/officeart/2005/8/layout/vList2"/>
    <dgm:cxn modelId="{DB7BD1E2-7F0C-7E40-94FE-83E57D2B4879}" type="presParOf" srcId="{6E6775A0-140D-4B46-AAB8-EB3F92FEFE4E}" destId="{F7691601-6D1F-0947-A7F7-0893E98848CE}"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E014A56-5786-4CEF-99B0-EA3BC0F841E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53E1B98-7269-4335-828C-DAF9516079BB}">
      <dgm:prSet/>
      <dgm:spPr/>
      <dgm:t>
        <a:bodyPr/>
        <a:lstStyle/>
        <a:p>
          <a:r>
            <a:rPr lang="en-US" dirty="0"/>
            <a:t>John T. Crutchlow</a:t>
          </a:r>
        </a:p>
      </dgm:t>
    </dgm:pt>
    <dgm:pt modelId="{60376453-5D0E-4744-BCC0-190C206803A8}" type="parTrans" cxnId="{3D22E5A1-5B0C-485A-AB71-846B625115F7}">
      <dgm:prSet/>
      <dgm:spPr/>
      <dgm:t>
        <a:bodyPr/>
        <a:lstStyle/>
        <a:p>
          <a:endParaRPr lang="en-US"/>
        </a:p>
      </dgm:t>
    </dgm:pt>
    <dgm:pt modelId="{2DC9090B-5428-4C71-9A42-7581495078BF}" type="sibTrans" cxnId="{3D22E5A1-5B0C-485A-AB71-846B625115F7}">
      <dgm:prSet/>
      <dgm:spPr/>
      <dgm:t>
        <a:bodyPr/>
        <a:lstStyle/>
        <a:p>
          <a:endParaRPr lang="en-US"/>
        </a:p>
      </dgm:t>
    </dgm:pt>
    <dgm:pt modelId="{79E8905D-C62F-4EC6-AF0C-8CD0D711D705}">
      <dgm:prSet/>
      <dgm:spPr/>
      <dgm:t>
        <a:bodyPr/>
        <a:lstStyle/>
        <a:p>
          <a:r>
            <a:rPr lang="en-US" dirty="0"/>
            <a:t>&lt;jcrutchlow@youmancaputo.com&gt;</a:t>
          </a:r>
        </a:p>
      </dgm:t>
    </dgm:pt>
    <dgm:pt modelId="{80E66195-3C27-452D-A040-BB0D2115E6EF}" type="parTrans" cxnId="{40C3D111-5C49-48A5-B52C-6B9966636948}">
      <dgm:prSet/>
      <dgm:spPr/>
      <dgm:t>
        <a:bodyPr/>
        <a:lstStyle/>
        <a:p>
          <a:endParaRPr lang="en-US"/>
        </a:p>
      </dgm:t>
    </dgm:pt>
    <dgm:pt modelId="{7FD60E43-FFC2-424F-9011-DE3CF6661880}" type="sibTrans" cxnId="{40C3D111-5C49-48A5-B52C-6B9966636948}">
      <dgm:prSet/>
      <dgm:spPr/>
      <dgm:t>
        <a:bodyPr/>
        <a:lstStyle/>
        <a:p>
          <a:endParaRPr lang="en-US"/>
        </a:p>
      </dgm:t>
    </dgm:pt>
    <dgm:pt modelId="{0F9D602A-EE0A-4C97-87F0-94229562C961}">
      <dgm:prSet/>
      <dgm:spPr/>
      <dgm:t>
        <a:bodyPr/>
        <a:lstStyle/>
        <a:p>
          <a:r>
            <a:rPr lang="en-US" dirty="0"/>
            <a:t>Walter H. Hawes IV</a:t>
          </a:r>
        </a:p>
      </dgm:t>
    </dgm:pt>
    <dgm:pt modelId="{EB5CCFDA-71C1-42C6-8629-3291D23C7AC4}" type="parTrans" cxnId="{336A3290-DA73-4CD2-9BEC-B068357AE90A}">
      <dgm:prSet/>
      <dgm:spPr/>
      <dgm:t>
        <a:bodyPr/>
        <a:lstStyle/>
        <a:p>
          <a:endParaRPr lang="en-US"/>
        </a:p>
      </dgm:t>
    </dgm:pt>
    <dgm:pt modelId="{7E4315F9-E690-40A8-987A-7F9CDF420E52}" type="sibTrans" cxnId="{336A3290-DA73-4CD2-9BEC-B068357AE90A}">
      <dgm:prSet/>
      <dgm:spPr/>
      <dgm:t>
        <a:bodyPr/>
        <a:lstStyle/>
        <a:p>
          <a:endParaRPr lang="en-US"/>
        </a:p>
      </dgm:t>
    </dgm:pt>
    <dgm:pt modelId="{E9939892-582F-4A48-AE98-17C281D39D91}">
      <dgm:prSet/>
      <dgm:spPr/>
      <dgm:t>
        <a:bodyPr/>
        <a:lstStyle/>
        <a:p>
          <a:r>
            <a:rPr lang="en-US" dirty="0"/>
            <a:t>&lt;WHawes@mololamken.com&gt;</a:t>
          </a:r>
        </a:p>
      </dgm:t>
    </dgm:pt>
    <dgm:pt modelId="{A9C274FC-4B2F-4C3F-8F62-C9831F62299A}" type="parTrans" cxnId="{615E0DF6-8BC5-4B67-8A67-53230839E7BA}">
      <dgm:prSet/>
      <dgm:spPr/>
      <dgm:t>
        <a:bodyPr/>
        <a:lstStyle/>
        <a:p>
          <a:endParaRPr lang="en-US"/>
        </a:p>
      </dgm:t>
    </dgm:pt>
    <dgm:pt modelId="{A9614626-DBED-4E2C-B3B7-23B59D04875D}" type="sibTrans" cxnId="{615E0DF6-8BC5-4B67-8A67-53230839E7BA}">
      <dgm:prSet/>
      <dgm:spPr/>
      <dgm:t>
        <a:bodyPr/>
        <a:lstStyle/>
        <a:p>
          <a:endParaRPr lang="en-US"/>
        </a:p>
      </dgm:t>
    </dgm:pt>
    <dgm:pt modelId="{C3C99B4D-7B86-4086-90A8-E1E23793F6FA}">
      <dgm:prSet/>
      <dgm:spPr/>
      <dgm:t>
        <a:bodyPr/>
        <a:lstStyle/>
        <a:p>
          <a:r>
            <a:rPr lang="en-US" dirty="0"/>
            <a:t>Sarah Chu</a:t>
          </a:r>
        </a:p>
      </dgm:t>
    </dgm:pt>
    <dgm:pt modelId="{710A3FDF-E479-45DF-A144-084A73C581AF}" type="parTrans" cxnId="{060B1A3E-3FEA-4954-8D0B-616F93457A8E}">
      <dgm:prSet/>
      <dgm:spPr/>
      <dgm:t>
        <a:bodyPr/>
        <a:lstStyle/>
        <a:p>
          <a:endParaRPr lang="en-US"/>
        </a:p>
      </dgm:t>
    </dgm:pt>
    <dgm:pt modelId="{5D8659D1-FCF5-464E-AAD6-D3A22D528879}" type="sibTrans" cxnId="{060B1A3E-3FEA-4954-8D0B-616F93457A8E}">
      <dgm:prSet/>
      <dgm:spPr/>
      <dgm:t>
        <a:bodyPr/>
        <a:lstStyle/>
        <a:p>
          <a:endParaRPr lang="en-US"/>
        </a:p>
      </dgm:t>
    </dgm:pt>
    <dgm:pt modelId="{BC1DE31A-5D36-4E23-9C5C-B99CB4FE6284}">
      <dgm:prSet/>
      <dgm:spPr/>
      <dgm:t>
        <a:bodyPr/>
        <a:lstStyle/>
        <a:p>
          <a:r>
            <a:rPr lang="en-US" dirty="0"/>
            <a:t>&lt;schu@sanfordheisler.com&gt;</a:t>
          </a:r>
        </a:p>
      </dgm:t>
    </dgm:pt>
    <dgm:pt modelId="{7723D2A4-090E-48FC-BA5B-417C8CD48FFB}" type="parTrans" cxnId="{F702C9CE-833C-44C7-B1E8-E933FFCC3327}">
      <dgm:prSet/>
      <dgm:spPr/>
      <dgm:t>
        <a:bodyPr/>
        <a:lstStyle/>
        <a:p>
          <a:endParaRPr lang="en-US"/>
        </a:p>
      </dgm:t>
    </dgm:pt>
    <dgm:pt modelId="{D4AC63F8-E5FD-4D7B-AA03-62CCBABA25B5}" type="sibTrans" cxnId="{F702C9CE-833C-44C7-B1E8-E933FFCC3327}">
      <dgm:prSet/>
      <dgm:spPr/>
      <dgm:t>
        <a:bodyPr/>
        <a:lstStyle/>
        <a:p>
          <a:endParaRPr lang="en-US"/>
        </a:p>
      </dgm:t>
    </dgm:pt>
    <dgm:pt modelId="{149E87A6-C869-423A-B14E-116E205AFB91}">
      <dgm:prSet/>
      <dgm:spPr/>
      <dgm:t>
        <a:bodyPr/>
        <a:lstStyle/>
        <a:p>
          <a:r>
            <a:rPr lang="en-US" dirty="0"/>
            <a:t>Benjamin Calitri</a:t>
          </a:r>
        </a:p>
      </dgm:t>
    </dgm:pt>
    <dgm:pt modelId="{E3F954BA-A699-4AE4-91E1-7393A16322C5}" type="parTrans" cxnId="{E24D3A9B-A7D6-44A9-A752-B49D861EC715}">
      <dgm:prSet/>
      <dgm:spPr/>
      <dgm:t>
        <a:bodyPr/>
        <a:lstStyle/>
        <a:p>
          <a:endParaRPr lang="en-US"/>
        </a:p>
      </dgm:t>
    </dgm:pt>
    <dgm:pt modelId="{154F70E3-900F-409E-A3CC-975A7122E8A8}" type="sibTrans" cxnId="{E24D3A9B-A7D6-44A9-A752-B49D861EC715}">
      <dgm:prSet/>
      <dgm:spPr/>
      <dgm:t>
        <a:bodyPr/>
        <a:lstStyle/>
        <a:p>
          <a:endParaRPr lang="en-US"/>
        </a:p>
      </dgm:t>
    </dgm:pt>
    <dgm:pt modelId="{EAC47D46-5FF7-4F2E-B443-3D309A57D88D}">
      <dgm:prSet/>
      <dgm:spPr/>
      <dgm:t>
        <a:bodyPr/>
        <a:lstStyle/>
        <a:p>
          <a:r>
            <a:rPr lang="en-US" dirty="0"/>
            <a:t>&lt;ben.calitri@kkc.com&gt;</a:t>
          </a:r>
        </a:p>
      </dgm:t>
    </dgm:pt>
    <dgm:pt modelId="{3F2159BB-3E9A-4A87-A6FC-C8D455FEA23F}" type="parTrans" cxnId="{277E2986-2173-4597-BB97-CDE026415B2F}">
      <dgm:prSet/>
      <dgm:spPr/>
      <dgm:t>
        <a:bodyPr/>
        <a:lstStyle/>
        <a:p>
          <a:endParaRPr lang="en-US"/>
        </a:p>
      </dgm:t>
    </dgm:pt>
    <dgm:pt modelId="{54374F5F-F639-45D9-ACAC-AD38BAB5EE65}" type="sibTrans" cxnId="{277E2986-2173-4597-BB97-CDE026415B2F}">
      <dgm:prSet/>
      <dgm:spPr/>
      <dgm:t>
        <a:bodyPr/>
        <a:lstStyle/>
        <a:p>
          <a:endParaRPr lang="en-US"/>
        </a:p>
      </dgm:t>
    </dgm:pt>
    <dgm:pt modelId="{3063E210-D8E7-D745-B5C4-D5CD202EB990}" type="pres">
      <dgm:prSet presAssocID="{DE014A56-5786-4CEF-99B0-EA3BC0F841EC}" presName="linear" presStyleCnt="0">
        <dgm:presLayoutVars>
          <dgm:animLvl val="lvl"/>
          <dgm:resizeHandles val="exact"/>
        </dgm:presLayoutVars>
      </dgm:prSet>
      <dgm:spPr/>
    </dgm:pt>
    <dgm:pt modelId="{4CD8C662-1619-4145-A71C-BCF10788E605}" type="pres">
      <dgm:prSet presAssocID="{853E1B98-7269-4335-828C-DAF9516079BB}" presName="parentText" presStyleLbl="node1" presStyleIdx="0" presStyleCnt="4">
        <dgm:presLayoutVars>
          <dgm:chMax val="0"/>
          <dgm:bulletEnabled val="1"/>
        </dgm:presLayoutVars>
      </dgm:prSet>
      <dgm:spPr/>
    </dgm:pt>
    <dgm:pt modelId="{4A090627-FAD4-424B-93E2-20C91266DEF8}" type="pres">
      <dgm:prSet presAssocID="{853E1B98-7269-4335-828C-DAF9516079BB}" presName="childText" presStyleLbl="revTx" presStyleIdx="0" presStyleCnt="4">
        <dgm:presLayoutVars>
          <dgm:bulletEnabled val="1"/>
        </dgm:presLayoutVars>
      </dgm:prSet>
      <dgm:spPr/>
    </dgm:pt>
    <dgm:pt modelId="{418C7086-B71F-5346-995F-5A7A7CF931E6}" type="pres">
      <dgm:prSet presAssocID="{0F9D602A-EE0A-4C97-87F0-94229562C961}" presName="parentText" presStyleLbl="node1" presStyleIdx="1" presStyleCnt="4">
        <dgm:presLayoutVars>
          <dgm:chMax val="0"/>
          <dgm:bulletEnabled val="1"/>
        </dgm:presLayoutVars>
      </dgm:prSet>
      <dgm:spPr/>
    </dgm:pt>
    <dgm:pt modelId="{49FD6AFD-7D7A-B241-8FC9-2DAACA3F39AC}" type="pres">
      <dgm:prSet presAssocID="{0F9D602A-EE0A-4C97-87F0-94229562C961}" presName="childText" presStyleLbl="revTx" presStyleIdx="1" presStyleCnt="4">
        <dgm:presLayoutVars>
          <dgm:bulletEnabled val="1"/>
        </dgm:presLayoutVars>
      </dgm:prSet>
      <dgm:spPr/>
    </dgm:pt>
    <dgm:pt modelId="{49149C37-7229-DE4C-879E-FF27D80B4164}" type="pres">
      <dgm:prSet presAssocID="{C3C99B4D-7B86-4086-90A8-E1E23793F6FA}" presName="parentText" presStyleLbl="node1" presStyleIdx="2" presStyleCnt="4">
        <dgm:presLayoutVars>
          <dgm:chMax val="0"/>
          <dgm:bulletEnabled val="1"/>
        </dgm:presLayoutVars>
      </dgm:prSet>
      <dgm:spPr/>
    </dgm:pt>
    <dgm:pt modelId="{325C06C7-D184-D644-8CB7-D0D1DA90515C}" type="pres">
      <dgm:prSet presAssocID="{C3C99B4D-7B86-4086-90A8-E1E23793F6FA}" presName="childText" presStyleLbl="revTx" presStyleIdx="2" presStyleCnt="4">
        <dgm:presLayoutVars>
          <dgm:bulletEnabled val="1"/>
        </dgm:presLayoutVars>
      </dgm:prSet>
      <dgm:spPr/>
    </dgm:pt>
    <dgm:pt modelId="{11250ADF-AA97-B640-907D-383B416DE21F}" type="pres">
      <dgm:prSet presAssocID="{149E87A6-C869-423A-B14E-116E205AFB91}" presName="parentText" presStyleLbl="node1" presStyleIdx="3" presStyleCnt="4">
        <dgm:presLayoutVars>
          <dgm:chMax val="0"/>
          <dgm:bulletEnabled val="1"/>
        </dgm:presLayoutVars>
      </dgm:prSet>
      <dgm:spPr/>
    </dgm:pt>
    <dgm:pt modelId="{2E1175E5-DAA1-3A47-93CE-D68D4879D34F}" type="pres">
      <dgm:prSet presAssocID="{149E87A6-C869-423A-B14E-116E205AFB91}" presName="childText" presStyleLbl="revTx" presStyleIdx="3" presStyleCnt="4">
        <dgm:presLayoutVars>
          <dgm:bulletEnabled val="1"/>
        </dgm:presLayoutVars>
      </dgm:prSet>
      <dgm:spPr/>
    </dgm:pt>
  </dgm:ptLst>
  <dgm:cxnLst>
    <dgm:cxn modelId="{C50BA50B-0626-A445-BCE1-71ED8A64A673}" type="presOf" srcId="{EAC47D46-5FF7-4F2E-B443-3D309A57D88D}" destId="{2E1175E5-DAA1-3A47-93CE-D68D4879D34F}" srcOrd="0" destOrd="0" presId="urn:microsoft.com/office/officeart/2005/8/layout/vList2"/>
    <dgm:cxn modelId="{40C3D111-5C49-48A5-B52C-6B9966636948}" srcId="{853E1B98-7269-4335-828C-DAF9516079BB}" destId="{79E8905D-C62F-4EC6-AF0C-8CD0D711D705}" srcOrd="0" destOrd="0" parTransId="{80E66195-3C27-452D-A040-BB0D2115E6EF}" sibTransId="{7FD60E43-FFC2-424F-9011-DE3CF6661880}"/>
    <dgm:cxn modelId="{99867A32-8F56-7B42-B613-3C87DA461F18}" type="presOf" srcId="{149E87A6-C869-423A-B14E-116E205AFB91}" destId="{11250ADF-AA97-B640-907D-383B416DE21F}" srcOrd="0" destOrd="0" presId="urn:microsoft.com/office/officeart/2005/8/layout/vList2"/>
    <dgm:cxn modelId="{EA44A337-088A-F54E-81AD-BEBE28FA9BAC}" type="presOf" srcId="{79E8905D-C62F-4EC6-AF0C-8CD0D711D705}" destId="{4A090627-FAD4-424B-93E2-20C91266DEF8}" srcOrd="0" destOrd="0" presId="urn:microsoft.com/office/officeart/2005/8/layout/vList2"/>
    <dgm:cxn modelId="{060B1A3E-3FEA-4954-8D0B-616F93457A8E}" srcId="{DE014A56-5786-4CEF-99B0-EA3BC0F841EC}" destId="{C3C99B4D-7B86-4086-90A8-E1E23793F6FA}" srcOrd="2" destOrd="0" parTransId="{710A3FDF-E479-45DF-A144-084A73C581AF}" sibTransId="{5D8659D1-FCF5-464E-AAD6-D3A22D528879}"/>
    <dgm:cxn modelId="{A4C95345-E694-CA4A-8241-577C811865D2}" type="presOf" srcId="{853E1B98-7269-4335-828C-DAF9516079BB}" destId="{4CD8C662-1619-4145-A71C-BCF10788E605}" srcOrd="0" destOrd="0" presId="urn:microsoft.com/office/officeart/2005/8/layout/vList2"/>
    <dgm:cxn modelId="{B89E5C59-D5C2-0548-B58F-A1532E824ED0}" type="presOf" srcId="{C3C99B4D-7B86-4086-90A8-E1E23793F6FA}" destId="{49149C37-7229-DE4C-879E-FF27D80B4164}" srcOrd="0" destOrd="0" presId="urn:microsoft.com/office/officeart/2005/8/layout/vList2"/>
    <dgm:cxn modelId="{94ED6268-6B55-5C41-8F32-D0265041BB7E}" type="presOf" srcId="{E9939892-582F-4A48-AE98-17C281D39D91}" destId="{49FD6AFD-7D7A-B241-8FC9-2DAACA3F39AC}" srcOrd="0" destOrd="0" presId="urn:microsoft.com/office/officeart/2005/8/layout/vList2"/>
    <dgm:cxn modelId="{BD44F472-9FDB-4149-A8F0-B8E258830C12}" type="presOf" srcId="{DE014A56-5786-4CEF-99B0-EA3BC0F841EC}" destId="{3063E210-D8E7-D745-B5C4-D5CD202EB990}" srcOrd="0" destOrd="0" presId="urn:microsoft.com/office/officeart/2005/8/layout/vList2"/>
    <dgm:cxn modelId="{277E2986-2173-4597-BB97-CDE026415B2F}" srcId="{149E87A6-C869-423A-B14E-116E205AFB91}" destId="{EAC47D46-5FF7-4F2E-B443-3D309A57D88D}" srcOrd="0" destOrd="0" parTransId="{3F2159BB-3E9A-4A87-A6FC-C8D455FEA23F}" sibTransId="{54374F5F-F639-45D9-ACAC-AD38BAB5EE65}"/>
    <dgm:cxn modelId="{336A3290-DA73-4CD2-9BEC-B068357AE90A}" srcId="{DE014A56-5786-4CEF-99B0-EA3BC0F841EC}" destId="{0F9D602A-EE0A-4C97-87F0-94229562C961}" srcOrd="1" destOrd="0" parTransId="{EB5CCFDA-71C1-42C6-8629-3291D23C7AC4}" sibTransId="{7E4315F9-E690-40A8-987A-7F9CDF420E52}"/>
    <dgm:cxn modelId="{584E5E96-A5CE-5C47-A7C7-314566FD4C27}" type="presOf" srcId="{0F9D602A-EE0A-4C97-87F0-94229562C961}" destId="{418C7086-B71F-5346-995F-5A7A7CF931E6}" srcOrd="0" destOrd="0" presId="urn:microsoft.com/office/officeart/2005/8/layout/vList2"/>
    <dgm:cxn modelId="{E24D3A9B-A7D6-44A9-A752-B49D861EC715}" srcId="{DE014A56-5786-4CEF-99B0-EA3BC0F841EC}" destId="{149E87A6-C869-423A-B14E-116E205AFB91}" srcOrd="3" destOrd="0" parTransId="{E3F954BA-A699-4AE4-91E1-7393A16322C5}" sibTransId="{154F70E3-900F-409E-A3CC-975A7122E8A8}"/>
    <dgm:cxn modelId="{3D22E5A1-5B0C-485A-AB71-846B625115F7}" srcId="{DE014A56-5786-4CEF-99B0-EA3BC0F841EC}" destId="{853E1B98-7269-4335-828C-DAF9516079BB}" srcOrd="0" destOrd="0" parTransId="{60376453-5D0E-4744-BCC0-190C206803A8}" sibTransId="{2DC9090B-5428-4C71-9A42-7581495078BF}"/>
    <dgm:cxn modelId="{F702C9CE-833C-44C7-B1E8-E933FFCC3327}" srcId="{C3C99B4D-7B86-4086-90A8-E1E23793F6FA}" destId="{BC1DE31A-5D36-4E23-9C5C-B99CB4FE6284}" srcOrd="0" destOrd="0" parTransId="{7723D2A4-090E-48FC-BA5B-417C8CD48FFB}" sibTransId="{D4AC63F8-E5FD-4D7B-AA03-62CCBABA25B5}"/>
    <dgm:cxn modelId="{615E0DF6-8BC5-4B67-8A67-53230839E7BA}" srcId="{0F9D602A-EE0A-4C97-87F0-94229562C961}" destId="{E9939892-582F-4A48-AE98-17C281D39D91}" srcOrd="0" destOrd="0" parTransId="{A9C274FC-4B2F-4C3F-8F62-C9831F62299A}" sibTransId="{A9614626-DBED-4E2C-B3B7-23B59D04875D}"/>
    <dgm:cxn modelId="{835783FB-CE03-9B41-A036-28C60D98A311}" type="presOf" srcId="{BC1DE31A-5D36-4E23-9C5C-B99CB4FE6284}" destId="{325C06C7-D184-D644-8CB7-D0D1DA90515C}" srcOrd="0" destOrd="0" presId="urn:microsoft.com/office/officeart/2005/8/layout/vList2"/>
    <dgm:cxn modelId="{C53B4ECE-8EC9-234D-8D52-E4576E3EB468}" type="presParOf" srcId="{3063E210-D8E7-D745-B5C4-D5CD202EB990}" destId="{4CD8C662-1619-4145-A71C-BCF10788E605}" srcOrd="0" destOrd="0" presId="urn:microsoft.com/office/officeart/2005/8/layout/vList2"/>
    <dgm:cxn modelId="{3AFE874F-DBAD-9B4B-A6C0-0AE68BF60556}" type="presParOf" srcId="{3063E210-D8E7-D745-B5C4-D5CD202EB990}" destId="{4A090627-FAD4-424B-93E2-20C91266DEF8}" srcOrd="1" destOrd="0" presId="urn:microsoft.com/office/officeart/2005/8/layout/vList2"/>
    <dgm:cxn modelId="{9738A776-E668-A54C-9431-0C47394CD7F1}" type="presParOf" srcId="{3063E210-D8E7-D745-B5C4-D5CD202EB990}" destId="{418C7086-B71F-5346-995F-5A7A7CF931E6}" srcOrd="2" destOrd="0" presId="urn:microsoft.com/office/officeart/2005/8/layout/vList2"/>
    <dgm:cxn modelId="{20088B37-21D6-C345-A79B-598CEC6A3655}" type="presParOf" srcId="{3063E210-D8E7-D745-B5C4-D5CD202EB990}" destId="{49FD6AFD-7D7A-B241-8FC9-2DAACA3F39AC}" srcOrd="3" destOrd="0" presId="urn:microsoft.com/office/officeart/2005/8/layout/vList2"/>
    <dgm:cxn modelId="{D70E2161-E5CA-BD4D-ABCE-378791A8B287}" type="presParOf" srcId="{3063E210-D8E7-D745-B5C4-D5CD202EB990}" destId="{49149C37-7229-DE4C-879E-FF27D80B4164}" srcOrd="4" destOrd="0" presId="urn:microsoft.com/office/officeart/2005/8/layout/vList2"/>
    <dgm:cxn modelId="{CF253AF8-0030-554F-BAC2-2EE6DC6399CD}" type="presParOf" srcId="{3063E210-D8E7-D745-B5C4-D5CD202EB990}" destId="{325C06C7-D184-D644-8CB7-D0D1DA90515C}" srcOrd="5" destOrd="0" presId="urn:microsoft.com/office/officeart/2005/8/layout/vList2"/>
    <dgm:cxn modelId="{BBA6A58C-027A-4A46-B1BB-FF5BDA59F553}" type="presParOf" srcId="{3063E210-D8E7-D745-B5C4-D5CD202EB990}" destId="{11250ADF-AA97-B640-907D-383B416DE21F}" srcOrd="6" destOrd="0" presId="urn:microsoft.com/office/officeart/2005/8/layout/vList2"/>
    <dgm:cxn modelId="{AFA58BD3-2001-5D4B-A39B-51AADF616B3B}" type="presParOf" srcId="{3063E210-D8E7-D745-B5C4-D5CD202EB990}" destId="{2E1175E5-DAA1-3A47-93CE-D68D4879D34F}"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6E75F6-D3DF-224F-B85D-DB90B29A88CC}">
      <dsp:nvSpPr>
        <dsp:cNvPr id="0" name=""/>
        <dsp:cNvSpPr/>
      </dsp:nvSpPr>
      <dsp:spPr>
        <a:xfrm>
          <a:off x="0" y="586981"/>
          <a:ext cx="6391275" cy="1630125"/>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6034" tIns="479044" rIns="496034"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Failure of Financial Institutions and Money Service Businesses to do proper AML and KYC </a:t>
          </a:r>
        </a:p>
      </dsp:txBody>
      <dsp:txXfrm>
        <a:off x="0" y="586981"/>
        <a:ext cx="6391275" cy="1630125"/>
      </dsp:txXfrm>
    </dsp:sp>
    <dsp:sp modelId="{07B18569-70A2-9643-9EC2-7686F4071C96}">
      <dsp:nvSpPr>
        <dsp:cNvPr id="0" name=""/>
        <dsp:cNvSpPr/>
      </dsp:nvSpPr>
      <dsp:spPr>
        <a:xfrm>
          <a:off x="319563" y="247501"/>
          <a:ext cx="4473892" cy="67896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102" tIns="0" rIns="169102" bIns="0" numCol="1" spcCol="1270" anchor="ctr" anchorCtr="0">
          <a:noAutofit/>
        </a:bodyPr>
        <a:lstStyle/>
        <a:p>
          <a:pPr marL="0" lvl="0" indent="0" algn="l" defTabSz="1022350">
            <a:lnSpc>
              <a:spcPct val="90000"/>
            </a:lnSpc>
            <a:spcBef>
              <a:spcPct val="0"/>
            </a:spcBef>
            <a:spcAft>
              <a:spcPct val="35000"/>
            </a:spcAft>
            <a:buNone/>
          </a:pPr>
          <a:r>
            <a:rPr lang="en-US" sz="2300" kern="1200" dirty="0"/>
            <a:t>Bank Secrecy Act Violations</a:t>
          </a:r>
        </a:p>
      </dsp:txBody>
      <dsp:txXfrm>
        <a:off x="352707" y="280645"/>
        <a:ext cx="4407604" cy="612672"/>
      </dsp:txXfrm>
    </dsp:sp>
    <dsp:sp modelId="{A4CC964B-3543-0540-985E-BB8B3944EE56}">
      <dsp:nvSpPr>
        <dsp:cNvPr id="0" name=""/>
        <dsp:cNvSpPr/>
      </dsp:nvSpPr>
      <dsp:spPr>
        <a:xfrm>
          <a:off x="0" y="2680786"/>
          <a:ext cx="6391275" cy="2318399"/>
        </a:xfrm>
        <a:prstGeom prst="rect">
          <a:avLst/>
        </a:prstGeom>
        <a:solidFill>
          <a:schemeClr val="lt1">
            <a:alpha val="90000"/>
            <a:hueOff val="0"/>
            <a:satOff val="0"/>
            <a:lumOff val="0"/>
            <a:alphaOff val="0"/>
          </a:schemeClr>
        </a:solidFill>
        <a:ln w="19050" cap="rnd" cmpd="sng" algn="ctr">
          <a:solidFill>
            <a:schemeClr val="accent2">
              <a:hueOff val="-19765721"/>
              <a:satOff val="901"/>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6034" tIns="479044" rIns="496034"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Sending of funds to sanctioned entities or individuals</a:t>
          </a:r>
        </a:p>
        <a:p>
          <a:pPr marL="228600" lvl="1" indent="-228600" algn="l" defTabSz="1022350">
            <a:lnSpc>
              <a:spcPct val="90000"/>
            </a:lnSpc>
            <a:spcBef>
              <a:spcPct val="0"/>
            </a:spcBef>
            <a:spcAft>
              <a:spcPct val="15000"/>
            </a:spcAft>
            <a:buChar char="•"/>
          </a:pPr>
          <a:r>
            <a:rPr lang="en-US" sz="2300" kern="1200" dirty="0"/>
            <a:t>Connecting U.S. entities or individuals to sanctioned entities or individuals</a:t>
          </a:r>
        </a:p>
      </dsp:txBody>
      <dsp:txXfrm>
        <a:off x="0" y="2680786"/>
        <a:ext cx="6391275" cy="2318399"/>
      </dsp:txXfrm>
    </dsp:sp>
    <dsp:sp modelId="{91871515-6EE3-9A49-B49E-D8BEF9BE2B4E}">
      <dsp:nvSpPr>
        <dsp:cNvPr id="0" name=""/>
        <dsp:cNvSpPr/>
      </dsp:nvSpPr>
      <dsp:spPr>
        <a:xfrm>
          <a:off x="319563" y="2341306"/>
          <a:ext cx="4473892" cy="678960"/>
        </a:xfrm>
        <a:prstGeom prst="roundRect">
          <a:avLst/>
        </a:prstGeom>
        <a:solidFill>
          <a:schemeClr val="accent2">
            <a:hueOff val="-19765721"/>
            <a:satOff val="901"/>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102" tIns="0" rIns="169102" bIns="0" numCol="1" spcCol="1270" anchor="ctr" anchorCtr="0">
          <a:noAutofit/>
        </a:bodyPr>
        <a:lstStyle/>
        <a:p>
          <a:pPr marL="0" lvl="0" indent="0" algn="l" defTabSz="1022350">
            <a:lnSpc>
              <a:spcPct val="90000"/>
            </a:lnSpc>
            <a:spcBef>
              <a:spcPct val="0"/>
            </a:spcBef>
            <a:spcAft>
              <a:spcPct val="35000"/>
            </a:spcAft>
            <a:buNone/>
          </a:pPr>
          <a:r>
            <a:rPr lang="en-US" sz="2300" kern="1200" dirty="0"/>
            <a:t>Sanctions Violations</a:t>
          </a:r>
        </a:p>
      </dsp:txBody>
      <dsp:txXfrm>
        <a:off x="352707" y="2374450"/>
        <a:ext cx="4407604" cy="612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7A8E2B-78D2-EC4C-8C2E-A7D8A420C89D}">
      <dsp:nvSpPr>
        <dsp:cNvPr id="0" name=""/>
        <dsp:cNvSpPr/>
      </dsp:nvSpPr>
      <dsp:spPr>
        <a:xfrm>
          <a:off x="0" y="273332"/>
          <a:ext cx="9868746" cy="127575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5924" tIns="374904" rIns="765924"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“The term “covered judicial or administrative action” means any judicial or administrative action brought by the Secretary of the Treasury. . . or the Attorney General”</a:t>
          </a:r>
        </a:p>
      </dsp:txBody>
      <dsp:txXfrm>
        <a:off x="0" y="273332"/>
        <a:ext cx="9868746" cy="1275750"/>
      </dsp:txXfrm>
    </dsp:sp>
    <dsp:sp modelId="{4E654038-D98B-5B41-B78B-EEEA764B2483}">
      <dsp:nvSpPr>
        <dsp:cNvPr id="0" name=""/>
        <dsp:cNvSpPr/>
      </dsp:nvSpPr>
      <dsp:spPr>
        <a:xfrm>
          <a:off x="493437" y="7652"/>
          <a:ext cx="6908122" cy="53136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1111" tIns="0" rIns="261111" bIns="0" numCol="1" spcCol="1270" anchor="ctr" anchorCtr="0">
          <a:noAutofit/>
        </a:bodyPr>
        <a:lstStyle/>
        <a:p>
          <a:pPr marL="0" lvl="0" indent="0" algn="l" defTabSz="800100">
            <a:lnSpc>
              <a:spcPct val="90000"/>
            </a:lnSpc>
            <a:spcBef>
              <a:spcPct val="0"/>
            </a:spcBef>
            <a:spcAft>
              <a:spcPct val="35000"/>
            </a:spcAft>
            <a:buNone/>
          </a:pPr>
          <a:r>
            <a:rPr lang="en-US" sz="1800" kern="1200" dirty="0"/>
            <a:t>Reports to FinCEN and DOJ</a:t>
          </a:r>
        </a:p>
      </dsp:txBody>
      <dsp:txXfrm>
        <a:off x="519376" y="33591"/>
        <a:ext cx="6856244" cy="479482"/>
      </dsp:txXfrm>
    </dsp:sp>
    <dsp:sp modelId="{6D470643-C752-5649-BC26-C864FABE8380}">
      <dsp:nvSpPr>
        <dsp:cNvPr id="0" name=""/>
        <dsp:cNvSpPr/>
      </dsp:nvSpPr>
      <dsp:spPr>
        <a:xfrm>
          <a:off x="0" y="1911962"/>
          <a:ext cx="9868746" cy="1644299"/>
        </a:xfrm>
        <a:prstGeom prst="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5924" tIns="374904" rIns="765924"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Sends reports to relevant agency/department</a:t>
          </a:r>
        </a:p>
        <a:p>
          <a:pPr marL="342900" lvl="2" indent="-171450" algn="l" defTabSz="800100">
            <a:lnSpc>
              <a:spcPct val="90000"/>
            </a:lnSpc>
            <a:spcBef>
              <a:spcPct val="0"/>
            </a:spcBef>
            <a:spcAft>
              <a:spcPct val="15000"/>
            </a:spcAft>
            <a:buChar char="•"/>
          </a:pPr>
          <a:r>
            <a:rPr lang="en-US" sz="1800" kern="1200" dirty="0"/>
            <a:t>DOJ MLARs/NSD</a:t>
          </a:r>
        </a:p>
        <a:p>
          <a:pPr marL="342900" lvl="2" indent="-171450" algn="l" defTabSz="800100">
            <a:lnSpc>
              <a:spcPct val="90000"/>
            </a:lnSpc>
            <a:spcBef>
              <a:spcPct val="0"/>
            </a:spcBef>
            <a:spcAft>
              <a:spcPct val="15000"/>
            </a:spcAft>
            <a:buChar char="•"/>
          </a:pPr>
          <a:r>
            <a:rPr lang="en-US" sz="1800" kern="1200" dirty="0"/>
            <a:t>FinCEN</a:t>
          </a:r>
        </a:p>
        <a:p>
          <a:pPr marL="342900" lvl="2" indent="-171450" algn="l" defTabSz="800100">
            <a:lnSpc>
              <a:spcPct val="90000"/>
            </a:lnSpc>
            <a:spcBef>
              <a:spcPct val="0"/>
            </a:spcBef>
            <a:spcAft>
              <a:spcPct val="15000"/>
            </a:spcAft>
            <a:buChar char="•"/>
          </a:pPr>
          <a:r>
            <a:rPr lang="en-US" sz="1800" kern="1200" dirty="0"/>
            <a:t>OFAC</a:t>
          </a:r>
        </a:p>
      </dsp:txBody>
      <dsp:txXfrm>
        <a:off x="0" y="1911962"/>
        <a:ext cx="9868746" cy="1644299"/>
      </dsp:txXfrm>
    </dsp:sp>
    <dsp:sp modelId="{F402A430-8242-1946-8F51-F0ADD34B23FA}">
      <dsp:nvSpPr>
        <dsp:cNvPr id="0" name=""/>
        <dsp:cNvSpPr/>
      </dsp:nvSpPr>
      <dsp:spPr>
        <a:xfrm>
          <a:off x="493437" y="1646282"/>
          <a:ext cx="6908122" cy="53136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1111" tIns="0" rIns="261111" bIns="0" numCol="1" spcCol="1270" anchor="ctr" anchorCtr="0">
          <a:noAutofit/>
        </a:bodyPr>
        <a:lstStyle/>
        <a:p>
          <a:pPr marL="0" lvl="0" indent="0" algn="l" defTabSz="800100">
            <a:lnSpc>
              <a:spcPct val="90000"/>
            </a:lnSpc>
            <a:spcBef>
              <a:spcPct val="0"/>
            </a:spcBef>
            <a:spcAft>
              <a:spcPct val="35000"/>
            </a:spcAft>
            <a:buNone/>
          </a:pPr>
          <a:r>
            <a:rPr lang="en-US" sz="1800" kern="1200" dirty="0"/>
            <a:t>Whistleblower Office in FinCEN</a:t>
          </a:r>
        </a:p>
      </dsp:txBody>
      <dsp:txXfrm>
        <a:off x="519376" y="1672221"/>
        <a:ext cx="6856244" cy="4794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A80F54-61A5-6F40-B00A-752F48A531D0}">
      <dsp:nvSpPr>
        <dsp:cNvPr id="0" name=""/>
        <dsp:cNvSpPr/>
      </dsp:nvSpPr>
      <dsp:spPr>
        <a:xfrm>
          <a:off x="0" y="244670"/>
          <a:ext cx="9798408" cy="595349"/>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0465" tIns="291592" rIns="760465"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Similar to Dodd-Frank protections</a:t>
          </a:r>
        </a:p>
      </dsp:txBody>
      <dsp:txXfrm>
        <a:off x="0" y="244670"/>
        <a:ext cx="9798408" cy="595349"/>
      </dsp:txXfrm>
    </dsp:sp>
    <dsp:sp modelId="{68E38B68-C97A-1043-9367-B47E50B6326E}">
      <dsp:nvSpPr>
        <dsp:cNvPr id="0" name=""/>
        <dsp:cNvSpPr/>
      </dsp:nvSpPr>
      <dsp:spPr>
        <a:xfrm>
          <a:off x="489920" y="38030"/>
          <a:ext cx="6858885" cy="413279"/>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marL="0" lvl="0" indent="0" algn="l" defTabSz="622300">
            <a:lnSpc>
              <a:spcPct val="90000"/>
            </a:lnSpc>
            <a:spcBef>
              <a:spcPct val="0"/>
            </a:spcBef>
            <a:spcAft>
              <a:spcPct val="35000"/>
            </a:spcAft>
            <a:buNone/>
          </a:pPr>
          <a:r>
            <a:rPr lang="en-US" sz="1400" kern="1200" dirty="0"/>
            <a:t>Confidential and Anonymous (with representation)</a:t>
          </a:r>
        </a:p>
      </dsp:txBody>
      <dsp:txXfrm>
        <a:off x="510095" y="58205"/>
        <a:ext cx="6818535" cy="372929"/>
      </dsp:txXfrm>
    </dsp:sp>
    <dsp:sp modelId="{8E5FDAFC-3872-E24B-B7B5-BA5AAE1D4C4A}">
      <dsp:nvSpPr>
        <dsp:cNvPr id="0" name=""/>
        <dsp:cNvSpPr/>
      </dsp:nvSpPr>
      <dsp:spPr>
        <a:xfrm>
          <a:off x="0" y="1122260"/>
          <a:ext cx="9798408" cy="10584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0465" tIns="291592" rIns="760465"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Forfeiture</a:t>
          </a:r>
        </a:p>
        <a:p>
          <a:pPr marL="114300" lvl="1" indent="-114300" algn="l" defTabSz="622300">
            <a:lnSpc>
              <a:spcPct val="90000"/>
            </a:lnSpc>
            <a:spcBef>
              <a:spcPct val="0"/>
            </a:spcBef>
            <a:spcAft>
              <a:spcPct val="15000"/>
            </a:spcAft>
            <a:buChar char="•"/>
          </a:pPr>
          <a:r>
            <a:rPr lang="en-US" sz="1400" kern="1200" dirty="0"/>
            <a:t>Restitution, or</a:t>
          </a:r>
        </a:p>
        <a:p>
          <a:pPr marL="114300" lvl="1" indent="-114300" algn="l" defTabSz="622300">
            <a:lnSpc>
              <a:spcPct val="90000"/>
            </a:lnSpc>
            <a:spcBef>
              <a:spcPct val="0"/>
            </a:spcBef>
            <a:spcAft>
              <a:spcPct val="15000"/>
            </a:spcAft>
            <a:buChar char="•"/>
          </a:pPr>
          <a:r>
            <a:rPr lang="en-US" sz="1400" kern="1200" dirty="0"/>
            <a:t>Any victim compensation payment</a:t>
          </a:r>
        </a:p>
      </dsp:txBody>
      <dsp:txXfrm>
        <a:off x="0" y="1122260"/>
        <a:ext cx="9798408" cy="1058400"/>
      </dsp:txXfrm>
    </dsp:sp>
    <dsp:sp modelId="{1AA16430-15A8-3549-933C-29EBB63A88B9}">
      <dsp:nvSpPr>
        <dsp:cNvPr id="0" name=""/>
        <dsp:cNvSpPr/>
      </dsp:nvSpPr>
      <dsp:spPr>
        <a:xfrm>
          <a:off x="489920" y="915620"/>
          <a:ext cx="6858885" cy="413279"/>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marL="0" lvl="0" indent="0" algn="l" defTabSz="622300">
            <a:lnSpc>
              <a:spcPct val="90000"/>
            </a:lnSpc>
            <a:spcBef>
              <a:spcPct val="0"/>
            </a:spcBef>
            <a:spcAft>
              <a:spcPct val="35000"/>
            </a:spcAft>
            <a:buNone/>
          </a:pPr>
          <a:r>
            <a:rPr lang="en-US" sz="1400" kern="1200" dirty="0"/>
            <a:t>Award amounts do not include:</a:t>
          </a:r>
        </a:p>
      </dsp:txBody>
      <dsp:txXfrm>
        <a:off x="510095" y="935795"/>
        <a:ext cx="6818535" cy="372929"/>
      </dsp:txXfrm>
    </dsp:sp>
    <dsp:sp modelId="{FFDFC8B7-41A2-8F49-AF6F-B40219CD7E19}">
      <dsp:nvSpPr>
        <dsp:cNvPr id="0" name=""/>
        <dsp:cNvSpPr/>
      </dsp:nvSpPr>
      <dsp:spPr>
        <a:xfrm>
          <a:off x="0" y="2462900"/>
          <a:ext cx="9798408" cy="8379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0465" tIns="291592" rIns="760465"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NDAs (including arbitration agreements) cannot prevent from providing information or awards</a:t>
          </a:r>
        </a:p>
        <a:p>
          <a:pPr marL="114300" lvl="1" indent="-114300" algn="l" defTabSz="622300">
            <a:lnSpc>
              <a:spcPct val="90000"/>
            </a:lnSpc>
            <a:spcBef>
              <a:spcPct val="0"/>
            </a:spcBef>
            <a:spcAft>
              <a:spcPct val="15000"/>
            </a:spcAft>
            <a:buChar char="•"/>
          </a:pPr>
          <a:r>
            <a:rPr lang="en-US" sz="1400" kern="1200" dirty="0"/>
            <a:t>Likely no cause of action -- as in Rule 21F-17 (not yet tested)</a:t>
          </a:r>
        </a:p>
      </dsp:txBody>
      <dsp:txXfrm>
        <a:off x="0" y="2462900"/>
        <a:ext cx="9798408" cy="837900"/>
      </dsp:txXfrm>
    </dsp:sp>
    <dsp:sp modelId="{0D45A2D7-73ED-5047-85C5-5BC40BEA31BE}">
      <dsp:nvSpPr>
        <dsp:cNvPr id="0" name=""/>
        <dsp:cNvSpPr/>
      </dsp:nvSpPr>
      <dsp:spPr>
        <a:xfrm>
          <a:off x="489920" y="2256260"/>
          <a:ext cx="6858885" cy="413279"/>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marL="0" lvl="0" indent="0" algn="l" defTabSz="622300">
            <a:lnSpc>
              <a:spcPct val="90000"/>
            </a:lnSpc>
            <a:spcBef>
              <a:spcPct val="0"/>
            </a:spcBef>
            <a:spcAft>
              <a:spcPct val="35000"/>
            </a:spcAft>
            <a:buNone/>
          </a:pPr>
          <a:r>
            <a:rPr lang="en-US" sz="1400" kern="1200" dirty="0"/>
            <a:t>NDAs</a:t>
          </a:r>
        </a:p>
      </dsp:txBody>
      <dsp:txXfrm>
        <a:off x="510095" y="2276435"/>
        <a:ext cx="6818535" cy="3729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3E1916-6A56-4880-875C-F586F69A4391}">
      <dsp:nvSpPr>
        <dsp:cNvPr id="0" name=""/>
        <dsp:cNvSpPr/>
      </dsp:nvSpPr>
      <dsp:spPr>
        <a:xfrm>
          <a:off x="0" y="376"/>
          <a:ext cx="9625383" cy="88163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E7F8F5-3BF4-43CA-BC89-0834004081A9}">
      <dsp:nvSpPr>
        <dsp:cNvPr id="0" name=""/>
        <dsp:cNvSpPr/>
      </dsp:nvSpPr>
      <dsp:spPr>
        <a:xfrm>
          <a:off x="266693" y="198743"/>
          <a:ext cx="484896" cy="4848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86DBDB9-865C-4543-8021-501A75E41646}">
      <dsp:nvSpPr>
        <dsp:cNvPr id="0" name=""/>
        <dsp:cNvSpPr/>
      </dsp:nvSpPr>
      <dsp:spPr>
        <a:xfrm>
          <a:off x="1018283" y="376"/>
          <a:ext cx="8607099" cy="8816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306" tIns="93306" rIns="93306" bIns="93306" numCol="1" spcCol="1270" anchor="ctr" anchorCtr="0">
          <a:noAutofit/>
        </a:bodyPr>
        <a:lstStyle/>
        <a:p>
          <a:pPr marL="0" lvl="0" indent="0" algn="l" defTabSz="933450">
            <a:lnSpc>
              <a:spcPct val="90000"/>
            </a:lnSpc>
            <a:spcBef>
              <a:spcPct val="0"/>
            </a:spcBef>
            <a:spcAft>
              <a:spcPct val="35000"/>
            </a:spcAft>
            <a:buNone/>
          </a:pPr>
          <a:r>
            <a:rPr lang="en-US" sz="2100" kern="1200" dirty="0"/>
            <a:t>Does process information provided</a:t>
          </a:r>
        </a:p>
      </dsp:txBody>
      <dsp:txXfrm>
        <a:off x="1018283" y="376"/>
        <a:ext cx="8607099" cy="881630"/>
      </dsp:txXfrm>
    </dsp:sp>
    <dsp:sp modelId="{77FDE63A-8B41-4A9C-BA1E-9AA3BA628C21}">
      <dsp:nvSpPr>
        <dsp:cNvPr id="0" name=""/>
        <dsp:cNvSpPr/>
      </dsp:nvSpPr>
      <dsp:spPr>
        <a:xfrm>
          <a:off x="0" y="1102415"/>
          <a:ext cx="9625383" cy="88163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D27981-6CF1-4346-9565-28CE7B0DA4B7}">
      <dsp:nvSpPr>
        <dsp:cNvPr id="0" name=""/>
        <dsp:cNvSpPr/>
      </dsp:nvSpPr>
      <dsp:spPr>
        <a:xfrm>
          <a:off x="266693" y="1300782"/>
          <a:ext cx="484896" cy="4848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11CB961-B978-402D-8F79-3B058764638C}">
      <dsp:nvSpPr>
        <dsp:cNvPr id="0" name=""/>
        <dsp:cNvSpPr/>
      </dsp:nvSpPr>
      <dsp:spPr>
        <a:xfrm>
          <a:off x="1018283" y="1102415"/>
          <a:ext cx="8607099" cy="8816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306" tIns="93306" rIns="93306" bIns="93306" numCol="1" spcCol="1270" anchor="ctr" anchorCtr="0">
          <a:noAutofit/>
        </a:bodyPr>
        <a:lstStyle/>
        <a:p>
          <a:pPr marL="0" lvl="0" indent="0" algn="l" defTabSz="933450">
            <a:lnSpc>
              <a:spcPct val="90000"/>
            </a:lnSpc>
            <a:spcBef>
              <a:spcPct val="0"/>
            </a:spcBef>
            <a:spcAft>
              <a:spcPct val="35000"/>
            </a:spcAft>
            <a:buNone/>
          </a:pPr>
          <a:r>
            <a:rPr lang="en-US" sz="2100" kern="1200" dirty="0"/>
            <a:t>Not processing applications for awards until regulations finalized</a:t>
          </a:r>
        </a:p>
      </dsp:txBody>
      <dsp:txXfrm>
        <a:off x="1018283" y="1102415"/>
        <a:ext cx="8607099" cy="881630"/>
      </dsp:txXfrm>
    </dsp:sp>
    <dsp:sp modelId="{61F1CB69-3D28-4FF0-A749-33107E85AB12}">
      <dsp:nvSpPr>
        <dsp:cNvPr id="0" name=""/>
        <dsp:cNvSpPr/>
      </dsp:nvSpPr>
      <dsp:spPr>
        <a:xfrm>
          <a:off x="0" y="2204453"/>
          <a:ext cx="9625383" cy="88163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DD3B2D-8ABE-43CE-BEDD-9475D2D2900F}">
      <dsp:nvSpPr>
        <dsp:cNvPr id="0" name=""/>
        <dsp:cNvSpPr/>
      </dsp:nvSpPr>
      <dsp:spPr>
        <a:xfrm>
          <a:off x="266693" y="2402820"/>
          <a:ext cx="484896" cy="4848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C2A6D61-D8D1-4C11-B5F4-2DA554D431E5}">
      <dsp:nvSpPr>
        <dsp:cNvPr id="0" name=""/>
        <dsp:cNvSpPr/>
      </dsp:nvSpPr>
      <dsp:spPr>
        <a:xfrm>
          <a:off x="1018283" y="2204453"/>
          <a:ext cx="8607099" cy="8816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306" tIns="93306" rIns="93306" bIns="93306" numCol="1" spcCol="1270" anchor="ctr" anchorCtr="0">
          <a:noAutofit/>
        </a:bodyPr>
        <a:lstStyle/>
        <a:p>
          <a:pPr marL="0" lvl="0" indent="0" algn="l" defTabSz="933450">
            <a:lnSpc>
              <a:spcPct val="90000"/>
            </a:lnSpc>
            <a:spcBef>
              <a:spcPct val="0"/>
            </a:spcBef>
            <a:spcAft>
              <a:spcPct val="35000"/>
            </a:spcAft>
            <a:buNone/>
          </a:pPr>
          <a:r>
            <a:rPr lang="en-US" sz="2100" kern="1200" dirty="0"/>
            <a:t>Without processing/publishing of awards is difficult to determine what enforcements are connected to the program</a:t>
          </a:r>
        </a:p>
      </dsp:txBody>
      <dsp:txXfrm>
        <a:off x="1018283" y="2204453"/>
        <a:ext cx="8607099" cy="8816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F3584-5568-C046-A475-5822A5519E57}">
      <dsp:nvSpPr>
        <dsp:cNvPr id="0" name=""/>
        <dsp:cNvSpPr/>
      </dsp:nvSpPr>
      <dsp:spPr>
        <a:xfrm>
          <a:off x="325232" y="1657429"/>
          <a:ext cx="2564262" cy="348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66750">
            <a:lnSpc>
              <a:spcPct val="90000"/>
            </a:lnSpc>
            <a:spcBef>
              <a:spcPct val="0"/>
            </a:spcBef>
            <a:spcAft>
              <a:spcPct val="35000"/>
            </a:spcAft>
            <a:buNone/>
            <a:defRPr b="1"/>
          </a:pPr>
          <a:r>
            <a:rPr lang="en-US" sz="1500" kern="1200" dirty="0"/>
            <a:t>2015</a:t>
          </a:r>
        </a:p>
      </dsp:txBody>
      <dsp:txXfrm>
        <a:off x="325232" y="1657429"/>
        <a:ext cx="2564262" cy="348770"/>
      </dsp:txXfrm>
    </dsp:sp>
    <dsp:sp modelId="{BED228CA-A467-484B-B7B0-0BA110A71D5E}">
      <dsp:nvSpPr>
        <dsp:cNvPr id="0" name=""/>
        <dsp:cNvSpPr/>
      </dsp:nvSpPr>
      <dsp:spPr>
        <a:xfrm>
          <a:off x="0" y="1481501"/>
          <a:ext cx="9625383" cy="123458"/>
        </a:xfrm>
        <a:prstGeom prst="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EC8B88-46AB-2146-BF05-52CF845AE54B}">
      <dsp:nvSpPr>
        <dsp:cNvPr id="0" name=""/>
        <dsp:cNvSpPr/>
      </dsp:nvSpPr>
      <dsp:spPr>
        <a:xfrm>
          <a:off x="197019" y="432056"/>
          <a:ext cx="2820688" cy="524746"/>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dirty="0"/>
            <a:t>Formed by Motor Vehicle Safety Whistleblower Act passed 2015</a:t>
          </a:r>
        </a:p>
      </dsp:txBody>
      <dsp:txXfrm>
        <a:off x="197019" y="432056"/>
        <a:ext cx="2820688" cy="524746"/>
      </dsp:txXfrm>
    </dsp:sp>
    <dsp:sp modelId="{57D2360B-17E2-B54A-881C-DA7E62E18A80}">
      <dsp:nvSpPr>
        <dsp:cNvPr id="0" name=""/>
        <dsp:cNvSpPr/>
      </dsp:nvSpPr>
      <dsp:spPr>
        <a:xfrm>
          <a:off x="1607363" y="956802"/>
          <a:ext cx="0" cy="524698"/>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E29AE5E5-6407-D04B-BC9C-BC6EC10D3F17}">
      <dsp:nvSpPr>
        <dsp:cNvPr id="0" name=""/>
        <dsp:cNvSpPr/>
      </dsp:nvSpPr>
      <dsp:spPr>
        <a:xfrm>
          <a:off x="1927896" y="1080261"/>
          <a:ext cx="2564262" cy="348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66750">
            <a:lnSpc>
              <a:spcPct val="90000"/>
            </a:lnSpc>
            <a:spcBef>
              <a:spcPct val="0"/>
            </a:spcBef>
            <a:spcAft>
              <a:spcPct val="35000"/>
            </a:spcAft>
            <a:buNone/>
            <a:defRPr b="1"/>
          </a:pPr>
          <a:r>
            <a:rPr lang="en-US" sz="1500" kern="1200" dirty="0"/>
            <a:t>2021</a:t>
          </a:r>
        </a:p>
      </dsp:txBody>
      <dsp:txXfrm>
        <a:off x="1927896" y="1080261"/>
        <a:ext cx="2564262" cy="348770"/>
      </dsp:txXfrm>
    </dsp:sp>
    <dsp:sp modelId="{31413C13-ECAB-AA49-BECC-D577FACA122F}">
      <dsp:nvSpPr>
        <dsp:cNvPr id="0" name=""/>
        <dsp:cNvSpPr/>
      </dsp:nvSpPr>
      <dsp:spPr>
        <a:xfrm>
          <a:off x="1799683" y="2129658"/>
          <a:ext cx="2820688" cy="834212"/>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dirty="0"/>
            <a:t>Paid one Award of $24 million to Whistleblower in 2021 -- regarding “timeliness and scope” of Hyundai and Kias’ “Theta II GDI engine recalls”</a:t>
          </a:r>
        </a:p>
      </dsp:txBody>
      <dsp:txXfrm>
        <a:off x="1799683" y="2129658"/>
        <a:ext cx="2820688" cy="834212"/>
      </dsp:txXfrm>
    </dsp:sp>
    <dsp:sp modelId="{F42A1203-9728-A343-84E7-0936C758A458}">
      <dsp:nvSpPr>
        <dsp:cNvPr id="0" name=""/>
        <dsp:cNvSpPr/>
      </dsp:nvSpPr>
      <dsp:spPr>
        <a:xfrm>
          <a:off x="3210027" y="1604959"/>
          <a:ext cx="0" cy="524698"/>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DCC4F272-C521-C241-B746-FDD7132AF129}">
      <dsp:nvSpPr>
        <dsp:cNvPr id="0" name=""/>
        <dsp:cNvSpPr/>
      </dsp:nvSpPr>
      <dsp:spPr>
        <a:xfrm>
          <a:off x="1568783" y="1504649"/>
          <a:ext cx="77161" cy="77161"/>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D40F3306-1132-F941-A23B-7182D00D0721}">
      <dsp:nvSpPr>
        <dsp:cNvPr id="0" name=""/>
        <dsp:cNvSpPr/>
      </dsp:nvSpPr>
      <dsp:spPr>
        <a:xfrm>
          <a:off x="3171446" y="1504649"/>
          <a:ext cx="77161" cy="77161"/>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D38C9F9A-097D-3043-8520-A3FB9A1C1C66}">
      <dsp:nvSpPr>
        <dsp:cNvPr id="0" name=""/>
        <dsp:cNvSpPr/>
      </dsp:nvSpPr>
      <dsp:spPr>
        <a:xfrm>
          <a:off x="3530560" y="1657429"/>
          <a:ext cx="2564262" cy="348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66750">
            <a:lnSpc>
              <a:spcPct val="90000"/>
            </a:lnSpc>
            <a:spcBef>
              <a:spcPct val="0"/>
            </a:spcBef>
            <a:spcAft>
              <a:spcPct val="35000"/>
            </a:spcAft>
            <a:buNone/>
            <a:defRPr b="1"/>
          </a:pPr>
          <a:r>
            <a:rPr lang="en-US" sz="1500" kern="1200" dirty="0"/>
            <a:t>2023</a:t>
          </a:r>
        </a:p>
      </dsp:txBody>
      <dsp:txXfrm>
        <a:off x="3530560" y="1657429"/>
        <a:ext cx="2564262" cy="348770"/>
      </dsp:txXfrm>
    </dsp:sp>
    <dsp:sp modelId="{77FF477C-0CF5-284B-9422-ED84DA2AE39B}">
      <dsp:nvSpPr>
        <dsp:cNvPr id="0" name=""/>
        <dsp:cNvSpPr/>
      </dsp:nvSpPr>
      <dsp:spPr>
        <a:xfrm>
          <a:off x="3402347" y="284050"/>
          <a:ext cx="2820688" cy="672752"/>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dirty="0"/>
            <a:t>Began Rulemaking process in April 2023 with Notice of Proposed Rulemaking</a:t>
          </a:r>
        </a:p>
      </dsp:txBody>
      <dsp:txXfrm>
        <a:off x="3402347" y="284050"/>
        <a:ext cx="2820688" cy="672752"/>
      </dsp:txXfrm>
    </dsp:sp>
    <dsp:sp modelId="{58E2AEDC-4CDB-954A-99C1-2D74A6BD1318}">
      <dsp:nvSpPr>
        <dsp:cNvPr id="0" name=""/>
        <dsp:cNvSpPr/>
      </dsp:nvSpPr>
      <dsp:spPr>
        <a:xfrm>
          <a:off x="4812691" y="956802"/>
          <a:ext cx="0" cy="524698"/>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5A52997B-6CB9-394A-B76E-2C67BAA6CE73}">
      <dsp:nvSpPr>
        <dsp:cNvPr id="0" name=""/>
        <dsp:cNvSpPr/>
      </dsp:nvSpPr>
      <dsp:spPr>
        <a:xfrm>
          <a:off x="5133224" y="1080261"/>
          <a:ext cx="2564262" cy="348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66750">
            <a:lnSpc>
              <a:spcPct val="90000"/>
            </a:lnSpc>
            <a:spcBef>
              <a:spcPct val="0"/>
            </a:spcBef>
            <a:spcAft>
              <a:spcPct val="35000"/>
            </a:spcAft>
            <a:buNone/>
            <a:defRPr b="1"/>
          </a:pPr>
          <a:r>
            <a:rPr lang="en-US" sz="1500" kern="1200" dirty="0"/>
            <a:t>2024 - 2025</a:t>
          </a:r>
        </a:p>
      </dsp:txBody>
      <dsp:txXfrm>
        <a:off x="5133224" y="1080261"/>
        <a:ext cx="2564262" cy="348770"/>
      </dsp:txXfrm>
    </dsp:sp>
    <dsp:sp modelId="{10E2E831-9906-F749-A884-AC65CB221658}">
      <dsp:nvSpPr>
        <dsp:cNvPr id="0" name=""/>
        <dsp:cNvSpPr/>
      </dsp:nvSpPr>
      <dsp:spPr>
        <a:xfrm>
          <a:off x="5005011" y="2129658"/>
          <a:ext cx="2820688" cy="672752"/>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dirty="0"/>
            <a:t>Final Regulations published on December 12, 2024 and went into effect January 16, 2025</a:t>
          </a:r>
        </a:p>
      </dsp:txBody>
      <dsp:txXfrm>
        <a:off x="5005011" y="2129658"/>
        <a:ext cx="2820688" cy="672752"/>
      </dsp:txXfrm>
    </dsp:sp>
    <dsp:sp modelId="{9552888E-31E4-3144-A1E9-880F2191D390}">
      <dsp:nvSpPr>
        <dsp:cNvPr id="0" name=""/>
        <dsp:cNvSpPr/>
      </dsp:nvSpPr>
      <dsp:spPr>
        <a:xfrm>
          <a:off x="6415355" y="1604959"/>
          <a:ext cx="0" cy="524698"/>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FC33485D-B6D9-FE48-B40B-83728F452285}">
      <dsp:nvSpPr>
        <dsp:cNvPr id="0" name=""/>
        <dsp:cNvSpPr/>
      </dsp:nvSpPr>
      <dsp:spPr>
        <a:xfrm>
          <a:off x="4774110" y="1504649"/>
          <a:ext cx="77161" cy="77161"/>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3CA89661-5850-2D46-B713-09399354CAE1}">
      <dsp:nvSpPr>
        <dsp:cNvPr id="0" name=""/>
        <dsp:cNvSpPr/>
      </dsp:nvSpPr>
      <dsp:spPr>
        <a:xfrm>
          <a:off x="6376774" y="1504649"/>
          <a:ext cx="77161" cy="77161"/>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16F14772-EED9-A241-B6A7-D99A97F13D73}">
      <dsp:nvSpPr>
        <dsp:cNvPr id="0" name=""/>
        <dsp:cNvSpPr/>
      </dsp:nvSpPr>
      <dsp:spPr>
        <a:xfrm>
          <a:off x="6735888" y="1657429"/>
          <a:ext cx="2564262" cy="348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66750">
            <a:lnSpc>
              <a:spcPct val="90000"/>
            </a:lnSpc>
            <a:spcBef>
              <a:spcPct val="0"/>
            </a:spcBef>
            <a:spcAft>
              <a:spcPct val="35000"/>
            </a:spcAft>
            <a:buNone/>
            <a:defRPr b="1"/>
          </a:pPr>
          <a:r>
            <a:rPr lang="en-US" sz="1500" kern="1200" dirty="0"/>
            <a:t>Now</a:t>
          </a:r>
        </a:p>
      </dsp:txBody>
      <dsp:txXfrm>
        <a:off x="6735888" y="1657429"/>
        <a:ext cx="2564262" cy="348770"/>
      </dsp:txXfrm>
    </dsp:sp>
    <dsp:sp modelId="{4F75FDE3-8894-2848-BAB5-EB7202FBD434}">
      <dsp:nvSpPr>
        <dsp:cNvPr id="0" name=""/>
        <dsp:cNvSpPr/>
      </dsp:nvSpPr>
      <dsp:spPr>
        <a:xfrm>
          <a:off x="6607675" y="284050"/>
          <a:ext cx="2820688" cy="672752"/>
        </a:xfrm>
        <a:prstGeom prst="rect">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dirty="0"/>
            <a:t>Enforcement of the Regulations paused from March 3 to March 20 – future action uncertain</a:t>
          </a:r>
        </a:p>
      </dsp:txBody>
      <dsp:txXfrm>
        <a:off x="6607675" y="284050"/>
        <a:ext cx="2820688" cy="672752"/>
      </dsp:txXfrm>
    </dsp:sp>
    <dsp:sp modelId="{423A37D1-1925-1744-9468-3B2B7579768A}">
      <dsp:nvSpPr>
        <dsp:cNvPr id="0" name=""/>
        <dsp:cNvSpPr/>
      </dsp:nvSpPr>
      <dsp:spPr>
        <a:xfrm>
          <a:off x="8018019" y="956802"/>
          <a:ext cx="0" cy="524698"/>
        </a:xfrm>
        <a:prstGeom prst="line">
          <a:avLst/>
        </a:prstGeom>
        <a:solidFill>
          <a:schemeClr val="dk2">
            <a:hueOff val="0"/>
            <a:satOff val="0"/>
            <a:lumOff val="0"/>
            <a:alphaOff val="0"/>
          </a:schemeClr>
        </a:solidFill>
        <a:ln w="6350" cap="rnd" cmpd="sng" algn="ctr">
          <a:solidFill>
            <a:schemeClr val="dk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47EFA5C1-01E9-324A-9D24-62DAFBA9EA72}">
      <dsp:nvSpPr>
        <dsp:cNvPr id="0" name=""/>
        <dsp:cNvSpPr/>
      </dsp:nvSpPr>
      <dsp:spPr>
        <a:xfrm>
          <a:off x="7979438" y="1504649"/>
          <a:ext cx="77161" cy="77161"/>
        </a:xfrm>
        <a:prstGeom prst="ellipse">
          <a:avLst/>
        </a:prstGeom>
        <a:solidFill>
          <a:schemeClr val="lt2">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5DF817-5EA9-5445-82F2-4874BC880DFD}">
      <dsp:nvSpPr>
        <dsp:cNvPr id="0" name=""/>
        <dsp:cNvSpPr/>
      </dsp:nvSpPr>
      <dsp:spPr>
        <a:xfrm>
          <a:off x="0" y="67415"/>
          <a:ext cx="5502614" cy="330625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dirty="0"/>
            <a:t>“The term ‘whistleblower’ means any </a:t>
          </a:r>
          <a:r>
            <a:rPr lang="en-US" sz="1400" b="1" i="0" kern="1200" dirty="0"/>
            <a:t>employee or contractor of a motor vehicle manufacturer, part supplier, or dealership</a:t>
          </a:r>
          <a:r>
            <a:rPr lang="en-US" sz="1400" b="0" i="0" kern="1200" dirty="0"/>
            <a:t> who voluntarily provides to the Agency original information </a:t>
          </a:r>
          <a:r>
            <a:rPr lang="en-US" sz="1400" b="1" i="0" kern="1200" dirty="0"/>
            <a:t>relating to any motor vehicle defect, noncompliance, or any violation or alleged violation of any notification or reporting requirement of 49 U.S.C. Chapter 301, or a regulation thereunder</a:t>
          </a:r>
          <a:r>
            <a:rPr lang="en-US" sz="1400" b="0" i="0" kern="1200" dirty="0"/>
            <a:t>, which is likely to cause unreasonable risk of death or serious physical injury.” </a:t>
          </a:r>
          <a:endParaRPr lang="en-US" sz="1400" kern="1200" dirty="0"/>
        </a:p>
      </dsp:txBody>
      <dsp:txXfrm>
        <a:off x="161398" y="228813"/>
        <a:ext cx="5179818" cy="2983462"/>
      </dsp:txXfrm>
    </dsp:sp>
    <dsp:sp modelId="{6243CCD8-2B9C-3E4C-86B9-8510188CBB4C}">
      <dsp:nvSpPr>
        <dsp:cNvPr id="0" name=""/>
        <dsp:cNvSpPr/>
      </dsp:nvSpPr>
      <dsp:spPr>
        <a:xfrm>
          <a:off x="0" y="3373673"/>
          <a:ext cx="5502614" cy="383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708" tIns="17780" rIns="99568" bIns="17780" numCol="1" spcCol="1270" anchor="t" anchorCtr="0">
          <a:noAutofit/>
        </a:bodyPr>
        <a:lstStyle/>
        <a:p>
          <a:pPr marL="57150" lvl="1" indent="-57150" algn="l" defTabSz="488950">
            <a:lnSpc>
              <a:spcPct val="90000"/>
            </a:lnSpc>
            <a:spcBef>
              <a:spcPct val="0"/>
            </a:spcBef>
            <a:spcAft>
              <a:spcPct val="20000"/>
            </a:spcAft>
            <a:buChar char="•"/>
          </a:pPr>
          <a:r>
            <a:rPr lang="en-US" sz="1100" b="0" i="0" kern="1200" dirty="0"/>
            <a:t>Whistleblower definition gives good summary of the program</a:t>
          </a:r>
          <a:endParaRPr lang="en-US" sz="1100" kern="1200" dirty="0"/>
        </a:p>
        <a:p>
          <a:pPr marL="114300" lvl="2" indent="-57150" algn="l" defTabSz="488950">
            <a:lnSpc>
              <a:spcPct val="90000"/>
            </a:lnSpc>
            <a:spcBef>
              <a:spcPct val="0"/>
            </a:spcBef>
            <a:spcAft>
              <a:spcPct val="20000"/>
            </a:spcAft>
            <a:buChar char="•"/>
          </a:pPr>
          <a:r>
            <a:rPr lang="en-US" sz="1100" b="0" i="0" kern="1200" dirty="0"/>
            <a:t>49 C.F.R. 513.2</a:t>
          </a:r>
          <a:endParaRPr lang="en-US" sz="1100" kern="1200" dirty="0"/>
        </a:p>
      </dsp:txBody>
      <dsp:txXfrm>
        <a:off x="0" y="3373673"/>
        <a:ext cx="5502614" cy="383985"/>
      </dsp:txXfrm>
    </dsp:sp>
    <dsp:sp modelId="{C6967989-EA8B-C642-B86F-92F345763391}">
      <dsp:nvSpPr>
        <dsp:cNvPr id="0" name=""/>
        <dsp:cNvSpPr/>
      </dsp:nvSpPr>
      <dsp:spPr>
        <a:xfrm>
          <a:off x="0" y="3757658"/>
          <a:ext cx="5502614" cy="72362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dirty="0"/>
            <a:t>Discretionary Awards of 10-30% </a:t>
          </a:r>
          <a:endParaRPr lang="en-US" sz="1400" kern="1200" dirty="0"/>
        </a:p>
      </dsp:txBody>
      <dsp:txXfrm>
        <a:off x="35324" y="3792982"/>
        <a:ext cx="5431966" cy="652975"/>
      </dsp:txXfrm>
    </dsp:sp>
    <dsp:sp modelId="{5A0FEA9F-213B-6B43-ABE8-B468902878A5}">
      <dsp:nvSpPr>
        <dsp:cNvPr id="0" name=""/>
        <dsp:cNvSpPr/>
      </dsp:nvSpPr>
      <dsp:spPr>
        <a:xfrm>
          <a:off x="0" y="4481282"/>
          <a:ext cx="5502614" cy="383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708" tIns="17780" rIns="99568" bIns="17780" numCol="1" spcCol="1270" anchor="t" anchorCtr="0">
          <a:noAutofit/>
        </a:bodyPr>
        <a:lstStyle/>
        <a:p>
          <a:pPr marL="57150" lvl="1" indent="-57150" algn="l" defTabSz="488950">
            <a:lnSpc>
              <a:spcPct val="90000"/>
            </a:lnSpc>
            <a:spcBef>
              <a:spcPct val="0"/>
            </a:spcBef>
            <a:spcAft>
              <a:spcPct val="20000"/>
            </a:spcAft>
            <a:buChar char="•"/>
          </a:pPr>
          <a:r>
            <a:rPr lang="en-US" sz="1100" b="0" i="0" kern="1200" dirty="0"/>
            <a:t>Only award was full 30%</a:t>
          </a:r>
          <a:endParaRPr lang="en-US" sz="1100" kern="1200" dirty="0"/>
        </a:p>
        <a:p>
          <a:pPr marL="114300" lvl="2" indent="-57150" algn="l" defTabSz="488950">
            <a:lnSpc>
              <a:spcPct val="90000"/>
            </a:lnSpc>
            <a:spcBef>
              <a:spcPct val="0"/>
            </a:spcBef>
            <a:spcAft>
              <a:spcPct val="20000"/>
            </a:spcAft>
            <a:buChar char="•"/>
          </a:pPr>
          <a:r>
            <a:rPr lang="en-US" sz="1100" b="0" i="0" kern="1200" dirty="0"/>
            <a:t>49 C.F.R. 513.10(c)</a:t>
          </a:r>
          <a:endParaRPr lang="en-US" sz="1100" kern="1200" dirty="0"/>
        </a:p>
      </dsp:txBody>
      <dsp:txXfrm>
        <a:off x="0" y="4481282"/>
        <a:ext cx="5502614" cy="383985"/>
      </dsp:txXfrm>
    </dsp:sp>
    <dsp:sp modelId="{86EE1238-8811-EE44-A72B-57B318F30EC9}">
      <dsp:nvSpPr>
        <dsp:cNvPr id="0" name=""/>
        <dsp:cNvSpPr/>
      </dsp:nvSpPr>
      <dsp:spPr>
        <a:xfrm>
          <a:off x="0" y="4865267"/>
          <a:ext cx="5502614" cy="78980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dirty="0"/>
            <a:t>Confidential and Anonymous (with Representation)</a:t>
          </a:r>
          <a:endParaRPr lang="en-US" sz="1400" kern="1200" dirty="0"/>
        </a:p>
      </dsp:txBody>
      <dsp:txXfrm>
        <a:off x="38555" y="4903822"/>
        <a:ext cx="5425504" cy="712691"/>
      </dsp:txXfrm>
    </dsp:sp>
    <dsp:sp modelId="{F7691601-6D1F-0947-A7F7-0893E98848CE}">
      <dsp:nvSpPr>
        <dsp:cNvPr id="0" name=""/>
        <dsp:cNvSpPr/>
      </dsp:nvSpPr>
      <dsp:spPr>
        <a:xfrm>
          <a:off x="0" y="5655069"/>
          <a:ext cx="5502614" cy="231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708" tIns="17780" rIns="99568" bIns="17780" numCol="1" spcCol="1270" anchor="t" anchorCtr="0">
          <a:noAutofit/>
        </a:bodyPr>
        <a:lstStyle/>
        <a:p>
          <a:pPr marL="57150" lvl="1" indent="-57150" algn="l" defTabSz="488950">
            <a:lnSpc>
              <a:spcPct val="90000"/>
            </a:lnSpc>
            <a:spcBef>
              <a:spcPct val="0"/>
            </a:spcBef>
            <a:spcAft>
              <a:spcPct val="20000"/>
            </a:spcAft>
            <a:buChar char="•"/>
          </a:pPr>
          <a:r>
            <a:rPr lang="en-US" sz="1100" b="0" i="0" kern="1200" dirty="0"/>
            <a:t>49 C.F.R. 513.4(c), 513.5</a:t>
          </a:r>
          <a:endParaRPr lang="en-US" sz="1100" kern="1200" dirty="0"/>
        </a:p>
      </dsp:txBody>
      <dsp:txXfrm>
        <a:off x="0" y="5655069"/>
        <a:ext cx="5502614" cy="2318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8C662-1619-4145-A71C-BCF10788E605}">
      <dsp:nvSpPr>
        <dsp:cNvPr id="0" name=""/>
        <dsp:cNvSpPr/>
      </dsp:nvSpPr>
      <dsp:spPr>
        <a:xfrm>
          <a:off x="0" y="5260"/>
          <a:ext cx="8825659" cy="503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John T. Crutchlow</a:t>
          </a:r>
        </a:p>
      </dsp:txBody>
      <dsp:txXfrm>
        <a:off x="24588" y="29848"/>
        <a:ext cx="8776483" cy="454509"/>
      </dsp:txXfrm>
    </dsp:sp>
    <dsp:sp modelId="{4A090627-FAD4-424B-93E2-20C91266DEF8}">
      <dsp:nvSpPr>
        <dsp:cNvPr id="0" name=""/>
        <dsp:cNvSpPr/>
      </dsp:nvSpPr>
      <dsp:spPr>
        <a:xfrm>
          <a:off x="0" y="508945"/>
          <a:ext cx="8825659"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215"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&lt;jcrutchlow@youmancaputo.com&gt;</a:t>
          </a:r>
        </a:p>
      </dsp:txBody>
      <dsp:txXfrm>
        <a:off x="0" y="508945"/>
        <a:ext cx="8825659" cy="347760"/>
      </dsp:txXfrm>
    </dsp:sp>
    <dsp:sp modelId="{418C7086-B71F-5346-995F-5A7A7CF931E6}">
      <dsp:nvSpPr>
        <dsp:cNvPr id="0" name=""/>
        <dsp:cNvSpPr/>
      </dsp:nvSpPr>
      <dsp:spPr>
        <a:xfrm>
          <a:off x="0" y="856705"/>
          <a:ext cx="8825659" cy="503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Walter H. Hawes IV</a:t>
          </a:r>
        </a:p>
      </dsp:txBody>
      <dsp:txXfrm>
        <a:off x="24588" y="881293"/>
        <a:ext cx="8776483" cy="454509"/>
      </dsp:txXfrm>
    </dsp:sp>
    <dsp:sp modelId="{49FD6AFD-7D7A-B241-8FC9-2DAACA3F39AC}">
      <dsp:nvSpPr>
        <dsp:cNvPr id="0" name=""/>
        <dsp:cNvSpPr/>
      </dsp:nvSpPr>
      <dsp:spPr>
        <a:xfrm>
          <a:off x="0" y="1360390"/>
          <a:ext cx="8825659"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215"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&lt;WHawes@mololamken.com&gt;</a:t>
          </a:r>
        </a:p>
      </dsp:txBody>
      <dsp:txXfrm>
        <a:off x="0" y="1360390"/>
        <a:ext cx="8825659" cy="347760"/>
      </dsp:txXfrm>
    </dsp:sp>
    <dsp:sp modelId="{49149C37-7229-DE4C-879E-FF27D80B4164}">
      <dsp:nvSpPr>
        <dsp:cNvPr id="0" name=""/>
        <dsp:cNvSpPr/>
      </dsp:nvSpPr>
      <dsp:spPr>
        <a:xfrm>
          <a:off x="0" y="1708150"/>
          <a:ext cx="8825659" cy="503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Sarah Chu</a:t>
          </a:r>
        </a:p>
      </dsp:txBody>
      <dsp:txXfrm>
        <a:off x="24588" y="1732738"/>
        <a:ext cx="8776483" cy="454509"/>
      </dsp:txXfrm>
    </dsp:sp>
    <dsp:sp modelId="{325C06C7-D184-D644-8CB7-D0D1DA90515C}">
      <dsp:nvSpPr>
        <dsp:cNvPr id="0" name=""/>
        <dsp:cNvSpPr/>
      </dsp:nvSpPr>
      <dsp:spPr>
        <a:xfrm>
          <a:off x="0" y="2211835"/>
          <a:ext cx="8825659"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215"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&lt;schu@sanfordheisler.com&gt;</a:t>
          </a:r>
        </a:p>
      </dsp:txBody>
      <dsp:txXfrm>
        <a:off x="0" y="2211835"/>
        <a:ext cx="8825659" cy="347760"/>
      </dsp:txXfrm>
    </dsp:sp>
    <dsp:sp modelId="{11250ADF-AA97-B640-907D-383B416DE21F}">
      <dsp:nvSpPr>
        <dsp:cNvPr id="0" name=""/>
        <dsp:cNvSpPr/>
      </dsp:nvSpPr>
      <dsp:spPr>
        <a:xfrm>
          <a:off x="0" y="2559595"/>
          <a:ext cx="8825659" cy="503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Benjamin Calitri</a:t>
          </a:r>
        </a:p>
      </dsp:txBody>
      <dsp:txXfrm>
        <a:off x="24588" y="2584183"/>
        <a:ext cx="8776483" cy="454509"/>
      </dsp:txXfrm>
    </dsp:sp>
    <dsp:sp modelId="{2E1175E5-DAA1-3A47-93CE-D68D4879D34F}">
      <dsp:nvSpPr>
        <dsp:cNvPr id="0" name=""/>
        <dsp:cNvSpPr/>
      </dsp:nvSpPr>
      <dsp:spPr>
        <a:xfrm>
          <a:off x="0" y="3063279"/>
          <a:ext cx="8825659"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215"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&lt;ben.calitri@kkc.com&gt;</a:t>
          </a:r>
        </a:p>
      </dsp:txBody>
      <dsp:txXfrm>
        <a:off x="0" y="3063279"/>
        <a:ext cx="8825659" cy="34776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727C8-F10A-354D-92EB-391D048592F9}" type="datetimeFigureOut">
              <a:rPr lang="en-US" smtClean="0"/>
              <a:t>3/17/25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CC064E-16AD-034C-B291-3D8AD6FBC266}" type="slidenum">
              <a:rPr lang="en-US" smtClean="0"/>
              <a:t>‹#›</a:t>
            </a:fld>
            <a:endParaRPr lang="en-US" dirty="0"/>
          </a:p>
        </p:txBody>
      </p:sp>
    </p:spTree>
    <p:extLst>
      <p:ext uri="{BB962C8B-B14F-4D97-AF65-F5344CB8AC3E}">
        <p14:creationId xmlns:p14="http://schemas.microsoft.com/office/powerpoint/2010/main" val="2168034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Panelists</a:t>
            </a:r>
          </a:p>
          <a:p>
            <a:r>
              <a:rPr lang="en-US" dirty="0"/>
              <a:t>Will go program by program</a:t>
            </a:r>
          </a:p>
          <a:p>
            <a:r>
              <a:rPr lang="en-US" dirty="0"/>
              <a:t>More recent updates will be afterwards – so hold questions on that</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8CC064E-16AD-034C-B291-3D8AD6FBC266}"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639893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Scope of the program is pretty well summed up in the definition of Whistleblower from the regulations</a:t>
            </a:r>
          </a:p>
          <a:p>
            <a:r>
              <a:rPr lang="en-US" dirty="0"/>
              <a:t>Whistleblower must be employee or contractor</a:t>
            </a:r>
          </a:p>
          <a:p>
            <a:r>
              <a:rPr lang="en-US" dirty="0"/>
              <a:t>Deals specifically with “motor vehicle safety defect, noncompliance with a Federal Motor Vehicle Safety Standard, or violation of the Vehicle Safety Act.” – Issues with Cars on US Roads</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8CC064E-16AD-034C-B291-3D8AD6FBC266}"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564830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CC064E-16AD-034C-B291-3D8AD6FBC266}" type="slidenum">
              <a:rPr lang="en-US" smtClean="0"/>
              <a:t>3</a:t>
            </a:fld>
            <a:endParaRPr lang="en-US" dirty="0"/>
          </a:p>
        </p:txBody>
      </p:sp>
    </p:spTree>
    <p:extLst>
      <p:ext uri="{BB962C8B-B14F-4D97-AF65-F5344CB8AC3E}">
        <p14:creationId xmlns:p14="http://schemas.microsoft.com/office/powerpoint/2010/main" val="1422866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CC064E-16AD-034C-B291-3D8AD6FBC266}" type="slidenum">
              <a:rPr lang="en-US" smtClean="0"/>
              <a:t>4</a:t>
            </a:fld>
            <a:endParaRPr lang="en-US" dirty="0"/>
          </a:p>
        </p:txBody>
      </p:sp>
    </p:spTree>
    <p:extLst>
      <p:ext uri="{BB962C8B-B14F-4D97-AF65-F5344CB8AC3E}">
        <p14:creationId xmlns:p14="http://schemas.microsoft.com/office/powerpoint/2010/main" val="1961177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CC064E-16AD-034C-B291-3D8AD6FBC266}" type="slidenum">
              <a:rPr lang="en-US" smtClean="0"/>
              <a:t>5</a:t>
            </a:fld>
            <a:endParaRPr lang="en-US" dirty="0"/>
          </a:p>
        </p:txBody>
      </p:sp>
    </p:spTree>
    <p:extLst>
      <p:ext uri="{BB962C8B-B14F-4D97-AF65-F5344CB8AC3E}">
        <p14:creationId xmlns:p14="http://schemas.microsoft.com/office/powerpoint/2010/main" val="752056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CC064E-16AD-034C-B291-3D8AD6FBC266}" type="slidenum">
              <a:rPr lang="en-US" smtClean="0"/>
              <a:t>6</a:t>
            </a:fld>
            <a:endParaRPr lang="en-US" dirty="0"/>
          </a:p>
        </p:txBody>
      </p:sp>
    </p:spTree>
    <p:extLst>
      <p:ext uri="{BB962C8B-B14F-4D97-AF65-F5344CB8AC3E}">
        <p14:creationId xmlns:p14="http://schemas.microsoft.com/office/powerpoint/2010/main" val="3466741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CC064E-16AD-034C-B291-3D8AD6FBC266}" type="slidenum">
              <a:rPr lang="en-US" smtClean="0"/>
              <a:t>10</a:t>
            </a:fld>
            <a:endParaRPr lang="en-US" dirty="0"/>
          </a:p>
        </p:txBody>
      </p:sp>
    </p:spTree>
    <p:extLst>
      <p:ext uri="{BB962C8B-B14F-4D97-AF65-F5344CB8AC3E}">
        <p14:creationId xmlns:p14="http://schemas.microsoft.com/office/powerpoint/2010/main" val="2043380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CC064E-16AD-034C-B291-3D8AD6FBC266}" type="slidenum">
              <a:rPr lang="en-US" smtClean="0"/>
              <a:t>26</a:t>
            </a:fld>
            <a:endParaRPr lang="en-US"/>
          </a:p>
        </p:txBody>
      </p:sp>
    </p:spTree>
    <p:extLst>
      <p:ext uri="{BB962C8B-B14F-4D97-AF65-F5344CB8AC3E}">
        <p14:creationId xmlns:p14="http://schemas.microsoft.com/office/powerpoint/2010/main" val="194809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31 USC 5323 (d)(2)(A), (g)(4)</a:t>
            </a:r>
          </a:p>
          <a:p>
            <a:r>
              <a:rPr lang="en-US" dirty="0"/>
              <a:t>31 USC 5323 (a)(2)(B)</a:t>
            </a:r>
          </a:p>
          <a:p>
            <a:r>
              <a:rPr lang="en-US" dirty="0"/>
              <a:t>31 USC 5323 (j)(1) (“The rights and remedies provided for in this section may not be waived by any agreement, policy form, or condition of employment, including by a predispute arbitration agreement.”)</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8CC064E-16AD-034C-B291-3D8AD6FBC266}"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0935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https://www.nhtsa.gov/sites/nhtsa.gov/files/2022-02/whistleblower-decision-letter-RQ17-003-Kia-RQ17-004-Hyundai_web.pdf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https://www.nhtsa.gov/laws-regulations/whistleblower-program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https://www.federalregister.gov/documents/2025/03/03/2025-03355/implementing-the-whistleblower-provisions-of-the-vehicle-safety-act</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8CC064E-16AD-034C-B291-3D8AD6FBC266}"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9300868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a:pPr/>
              <a:t>3/17/25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a:t>3/17/25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a:t>3/17/25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a:t>3/17/25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a:t>3/17/25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a:t>3/17/25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a:t>3/17/25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a:t>3/17/25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a:t>3/17/25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a:t>3/17/25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a:t>3/17/25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a:t>3/17/25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a:t>3/17/25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a:t>3/17/25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a:t>3/17/25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a:t>3/17/25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a:t>3/17/25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a:t>3/17/25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ec.gov/newsroom/press-releases/2025-42"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sec.gov/newsroom/speeches-statements/peirce-uyeda-statement-solarwinds-102224" TargetMode="External"/><Relationship Id="rId4" Type="http://schemas.openxmlformats.org/officeDocument/2006/relationships/hyperlink" Target="https://www.sec.gov/newsroom/press-releases/2025-30"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ec.gov/newsroom/press-releases/2024-18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9"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0"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1" name="Rectangle 20">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D6F13D20-4821-2EFF-7521-21E03D18B3DF}"/>
              </a:ext>
            </a:extLst>
          </p:cNvPr>
          <p:cNvSpPr>
            <a:spLocks noGrp="1"/>
          </p:cNvSpPr>
          <p:nvPr>
            <p:ph type="ctrTitle"/>
          </p:nvPr>
        </p:nvSpPr>
        <p:spPr>
          <a:xfrm>
            <a:off x="1683171" y="1143000"/>
            <a:ext cx="8825658" cy="3389217"/>
          </a:xfrm>
        </p:spPr>
        <p:txBody>
          <a:bodyPr anchor="ctr">
            <a:normAutofit/>
          </a:bodyPr>
          <a:lstStyle/>
          <a:p>
            <a:pPr algn="ctr"/>
            <a:r>
              <a:rPr lang="en-US" sz="6600" dirty="0">
                <a:solidFill>
                  <a:srgbClr val="FFFFFF"/>
                </a:solidFill>
              </a:rPr>
              <a:t>Financial Frauds 101 – Year in Review</a:t>
            </a:r>
          </a:p>
        </p:txBody>
      </p:sp>
      <p:sp>
        <p:nvSpPr>
          <p:cNvPr id="3" name="Subtitle 2">
            <a:extLst>
              <a:ext uri="{FF2B5EF4-FFF2-40B4-BE49-F238E27FC236}">
                <a16:creationId xmlns:a16="http://schemas.microsoft.com/office/drawing/2014/main" id="{D198FB3A-B1DE-31DF-A294-939383E73578}"/>
              </a:ext>
            </a:extLst>
          </p:cNvPr>
          <p:cNvSpPr>
            <a:spLocks noGrp="1"/>
          </p:cNvSpPr>
          <p:nvPr>
            <p:ph type="subTitle" idx="1"/>
          </p:nvPr>
        </p:nvSpPr>
        <p:spPr>
          <a:xfrm>
            <a:off x="1683171" y="5240851"/>
            <a:ext cx="8825658" cy="828932"/>
          </a:xfrm>
        </p:spPr>
        <p:txBody>
          <a:bodyPr>
            <a:normAutofit/>
          </a:bodyPr>
          <a:lstStyle/>
          <a:p>
            <a:pPr algn="ctr"/>
            <a:r>
              <a:rPr lang="en-US" sz="2400" dirty="0">
                <a:solidFill>
                  <a:schemeClr val="tx2"/>
                </a:solidFill>
              </a:rPr>
              <a:t>TAF Young Lawyers Division Webinar - March 18, 2025</a:t>
            </a:r>
          </a:p>
        </p:txBody>
      </p:sp>
    </p:spTree>
    <p:extLst>
      <p:ext uri="{BB962C8B-B14F-4D97-AF65-F5344CB8AC3E}">
        <p14:creationId xmlns:p14="http://schemas.microsoft.com/office/powerpoint/2010/main" val="4091277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CE88FB-A291-A49F-B00A-52C2FDBE69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A5D2D-E98E-137C-297B-C9C6D503D5DD}"/>
              </a:ext>
            </a:extLst>
          </p:cNvPr>
          <p:cNvSpPr>
            <a:spLocks noGrp="1"/>
          </p:cNvSpPr>
          <p:nvPr>
            <p:ph type="title"/>
          </p:nvPr>
        </p:nvSpPr>
        <p:spPr/>
        <p:txBody>
          <a:bodyPr/>
          <a:lstStyle/>
          <a:p>
            <a:r>
              <a:rPr lang="en-US" dirty="0"/>
              <a:t>SEC Whistleblower Program – </a:t>
            </a:r>
            <a:br>
              <a:rPr lang="en-US" dirty="0"/>
            </a:br>
            <a:r>
              <a:rPr lang="en-US" dirty="0"/>
              <a:t>Looking Ahead</a:t>
            </a:r>
          </a:p>
        </p:txBody>
      </p:sp>
      <p:sp>
        <p:nvSpPr>
          <p:cNvPr id="3" name="Content Placeholder 2">
            <a:extLst>
              <a:ext uri="{FF2B5EF4-FFF2-40B4-BE49-F238E27FC236}">
                <a16:creationId xmlns:a16="http://schemas.microsoft.com/office/drawing/2014/main" id="{4CD9BBC8-9C8A-D929-90FD-7A14C4034B34}"/>
              </a:ext>
            </a:extLst>
          </p:cNvPr>
          <p:cNvSpPr>
            <a:spLocks noGrp="1"/>
          </p:cNvSpPr>
          <p:nvPr>
            <p:ph idx="1"/>
          </p:nvPr>
        </p:nvSpPr>
        <p:spPr>
          <a:xfrm>
            <a:off x="715224" y="2462543"/>
            <a:ext cx="10674035" cy="4065005"/>
          </a:xfrm>
        </p:spPr>
        <p:txBody>
          <a:bodyPr>
            <a:normAutofit lnSpcReduction="10000"/>
          </a:bodyPr>
          <a:lstStyle/>
          <a:p>
            <a:pPr marL="57150" indent="0">
              <a:buNone/>
            </a:pPr>
            <a:r>
              <a:rPr lang="en-US" sz="2000" dirty="0"/>
              <a:t>Crypto Assets and Cybersecurity</a:t>
            </a:r>
          </a:p>
          <a:p>
            <a:pPr marL="400050"/>
            <a:r>
              <a:rPr lang="en-US" sz="2000" dirty="0">
                <a:cs typeface="Times New Roman" panose="02020603050405020304" pitchFamily="18" charset="0"/>
              </a:rPr>
              <a:t>Recommended reading:</a:t>
            </a:r>
          </a:p>
          <a:p>
            <a:pPr marL="800100" lvl="1"/>
            <a:r>
              <a:rPr lang="en-US" sz="2000" dirty="0">
                <a:cs typeface="Times New Roman" panose="02020603050405020304" pitchFamily="18" charset="0"/>
                <a:hlinkClick r:id="rId3"/>
              </a:rPr>
              <a:t>https://www.sec.gov/newsroom/press-releases/2025-42</a:t>
            </a:r>
            <a:r>
              <a:rPr lang="en-US" sz="2000" dirty="0">
                <a:cs typeface="Times New Roman" panose="02020603050405020304" pitchFamily="18" charset="0"/>
              </a:rPr>
              <a:t> (announcement of CETU)</a:t>
            </a:r>
            <a:endParaRPr lang="en-US" sz="2000" dirty="0">
              <a:cs typeface="Times New Roman" panose="02020603050405020304" pitchFamily="18" charset="0"/>
              <a:hlinkClick r:id="rId4"/>
            </a:endParaRPr>
          </a:p>
          <a:p>
            <a:pPr marL="800100" lvl="1"/>
            <a:r>
              <a:rPr lang="en-US" sz="2000" dirty="0">
                <a:cs typeface="Times New Roman" panose="02020603050405020304" pitchFamily="18" charset="0"/>
                <a:hlinkClick r:id="rId4"/>
              </a:rPr>
              <a:t>https://www.sec.gov/newsroom/press-releases/2025-30</a:t>
            </a:r>
            <a:r>
              <a:rPr lang="en-US" sz="2000" dirty="0">
                <a:cs typeface="Times New Roman" panose="02020603050405020304" pitchFamily="18" charset="0"/>
              </a:rPr>
              <a:t> (announcement of Crypto Task Force)</a:t>
            </a:r>
          </a:p>
          <a:p>
            <a:pPr marL="800100" lvl="1"/>
            <a:r>
              <a:rPr lang="en-US" sz="2000" dirty="0">
                <a:cs typeface="Times New Roman" panose="02020603050405020304" pitchFamily="18" charset="0"/>
                <a:hlinkClick r:id="rId3"/>
              </a:rPr>
              <a:t>https://www.sec.gov/newsroom/speeches-statements/peirce-journey-begins-020425</a:t>
            </a:r>
            <a:r>
              <a:rPr lang="en-US" sz="2000" dirty="0">
                <a:cs typeface="Times New Roman" panose="02020603050405020304" pitchFamily="18" charset="0"/>
              </a:rPr>
              <a:t> (Statement by Commissioner Peirce, Feb 4, 2025 “The Journey Begins”)</a:t>
            </a:r>
          </a:p>
          <a:p>
            <a:pPr marL="800100" lvl="1"/>
            <a:r>
              <a:rPr lang="en-US" sz="2000" kern="100" dirty="0">
                <a:ea typeface="Aptos" panose="020B0004020202020204" pitchFamily="34" charset="0"/>
                <a:cs typeface="Times New Roman" panose="02020603050405020304" pitchFamily="18" charset="0"/>
                <a:hlinkClick r:id="rId5"/>
              </a:rPr>
              <a:t>https://www.sec.gov/newsroom/speeches-statements/peirce-uyeda-statement-solarwinds-102224</a:t>
            </a:r>
            <a:r>
              <a:rPr lang="en-US" sz="2000" kern="100" dirty="0">
                <a:ea typeface="Aptos" panose="020B0004020202020204" pitchFamily="34" charset="0"/>
                <a:cs typeface="Times New Roman" panose="02020603050405020304" pitchFamily="18" charset="0"/>
              </a:rPr>
              <a:t> (</a:t>
            </a:r>
            <a:r>
              <a:rPr lang="en-US" sz="2000" kern="100" dirty="0">
                <a:effectLst/>
                <a:ea typeface="Aptos" panose="020B0004020202020204" pitchFamily="34" charset="0"/>
                <a:cs typeface="Times New Roman" panose="02020603050405020304" pitchFamily="18" charset="0"/>
              </a:rPr>
              <a:t>Commissioners Peirce and then-commissioner and now Acting Chair Uyeda issued a statement dissenting from the Commission’s action against SolarWinds customers).</a:t>
            </a:r>
            <a:endParaRPr lang="en-US" sz="2000" dirty="0">
              <a:cs typeface="Times New Roman" panose="02020603050405020304" pitchFamily="18" charset="0"/>
            </a:endParaRPr>
          </a:p>
          <a:p>
            <a:pPr marL="800100" lvl="1"/>
            <a:endParaRPr lang="en-US" sz="2000" dirty="0">
              <a:cs typeface="Times New Roman" panose="02020603050405020304" pitchFamily="18" charset="0"/>
            </a:endParaRPr>
          </a:p>
          <a:p>
            <a:pPr marL="400050"/>
            <a:endParaRPr lang="en-US" sz="2000" dirty="0"/>
          </a:p>
          <a:p>
            <a:pPr marL="57150" indent="0">
              <a:buNone/>
            </a:pPr>
            <a:endParaRPr lang="en-US" sz="2000" dirty="0"/>
          </a:p>
          <a:p>
            <a:pPr marL="571500" indent="-514350">
              <a:buAutoNum type="arabicPeriod"/>
            </a:pPr>
            <a:endParaRPr lang="en-US" sz="2600" dirty="0"/>
          </a:p>
        </p:txBody>
      </p:sp>
    </p:spTree>
    <p:extLst>
      <p:ext uri="{BB962C8B-B14F-4D97-AF65-F5344CB8AC3E}">
        <p14:creationId xmlns:p14="http://schemas.microsoft.com/office/powerpoint/2010/main" val="3802952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B8893E-A257-842F-DF1C-FFA0B30728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80AF86-4C69-36F8-402C-A005BEBF4AEF}"/>
              </a:ext>
            </a:extLst>
          </p:cNvPr>
          <p:cNvSpPr>
            <a:spLocks noGrp="1"/>
          </p:cNvSpPr>
          <p:nvPr>
            <p:ph type="title"/>
          </p:nvPr>
        </p:nvSpPr>
        <p:spPr/>
        <p:txBody>
          <a:bodyPr/>
          <a:lstStyle/>
          <a:p>
            <a:r>
              <a:rPr lang="en-US" dirty="0"/>
              <a:t>Commodity Futures Trading Commission</a:t>
            </a:r>
          </a:p>
        </p:txBody>
      </p:sp>
      <p:sp>
        <p:nvSpPr>
          <p:cNvPr id="3" name="Text Placeholder 2">
            <a:extLst>
              <a:ext uri="{FF2B5EF4-FFF2-40B4-BE49-F238E27FC236}">
                <a16:creationId xmlns:a16="http://schemas.microsoft.com/office/drawing/2014/main" id="{674032B0-38E3-597E-AE76-9A83C51CE6F7}"/>
              </a:ext>
            </a:extLst>
          </p:cNvPr>
          <p:cNvSpPr>
            <a:spLocks noGrp="1"/>
          </p:cNvSpPr>
          <p:nvPr>
            <p:ph type="body" sz="half" idx="2"/>
          </p:nvPr>
        </p:nvSpPr>
        <p:spPr/>
        <p:txBody>
          <a:bodyPr>
            <a:normAutofit/>
          </a:bodyPr>
          <a:lstStyle/>
          <a:p>
            <a:r>
              <a:rPr lang="en-US" sz="4000" dirty="0"/>
              <a:t>Whistleblower Program Updates</a:t>
            </a:r>
          </a:p>
        </p:txBody>
      </p:sp>
    </p:spTree>
    <p:extLst>
      <p:ext uri="{BB962C8B-B14F-4D97-AF65-F5344CB8AC3E}">
        <p14:creationId xmlns:p14="http://schemas.microsoft.com/office/powerpoint/2010/main" val="1571482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51C5E7-152A-1315-03E7-5EB4DD3155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3F3980-BEE5-E59A-AA7C-93D3CF0E92F2}"/>
              </a:ext>
            </a:extLst>
          </p:cNvPr>
          <p:cNvSpPr>
            <a:spLocks noGrp="1"/>
          </p:cNvSpPr>
          <p:nvPr>
            <p:ph type="title"/>
          </p:nvPr>
        </p:nvSpPr>
        <p:spPr/>
        <p:txBody>
          <a:bodyPr/>
          <a:lstStyle/>
          <a:p>
            <a:r>
              <a:rPr lang="en-US" dirty="0"/>
              <a:t>CFTC Whistleblower Program – Background</a:t>
            </a:r>
          </a:p>
        </p:txBody>
      </p:sp>
      <p:sp>
        <p:nvSpPr>
          <p:cNvPr id="3" name="Content Placeholder 2">
            <a:extLst>
              <a:ext uri="{FF2B5EF4-FFF2-40B4-BE49-F238E27FC236}">
                <a16:creationId xmlns:a16="http://schemas.microsoft.com/office/drawing/2014/main" id="{FA8EF5C6-FF2B-D13B-2636-C41B9B58E4AE}"/>
              </a:ext>
            </a:extLst>
          </p:cNvPr>
          <p:cNvSpPr>
            <a:spLocks noGrp="1"/>
          </p:cNvSpPr>
          <p:nvPr>
            <p:ph idx="1"/>
          </p:nvPr>
        </p:nvSpPr>
        <p:spPr/>
        <p:txBody>
          <a:bodyPr>
            <a:normAutofit/>
          </a:bodyPr>
          <a:lstStyle/>
          <a:p>
            <a:r>
              <a:rPr lang="en-US" dirty="0"/>
              <a:t>Created in 2010 under “Dodd-Frank”</a:t>
            </a:r>
          </a:p>
          <a:p>
            <a:r>
              <a:rPr lang="en-US" dirty="0"/>
              <a:t>Provides awards for information on Commodity Exchange Act violations</a:t>
            </a:r>
          </a:p>
          <a:p>
            <a:pPr lvl="1"/>
            <a:r>
              <a:rPr lang="en-US" dirty="0"/>
              <a:t>Fraud </a:t>
            </a:r>
          </a:p>
          <a:p>
            <a:pPr lvl="1"/>
            <a:r>
              <a:rPr lang="en-US" dirty="0"/>
              <a:t>Market manipulation </a:t>
            </a:r>
          </a:p>
          <a:p>
            <a:pPr lvl="1"/>
            <a:r>
              <a:rPr lang="en-US" dirty="0"/>
              <a:t>Registration and recordkeeping </a:t>
            </a:r>
          </a:p>
          <a:p>
            <a:r>
              <a:rPr lang="en-US" dirty="0"/>
              <a:t>First whistleblower award issued in 2014 </a:t>
            </a:r>
          </a:p>
          <a:p>
            <a:pPr lvl="1"/>
            <a:r>
              <a:rPr lang="en-US" dirty="0"/>
              <a:t>Since then, issued more than $380 million in awards</a:t>
            </a:r>
          </a:p>
          <a:p>
            <a:pPr lvl="1"/>
            <a:r>
              <a:rPr lang="en-US" dirty="0"/>
              <a:t>Enforcement related to awards resulted in $3.2 billion in sanctions</a:t>
            </a:r>
          </a:p>
          <a:p>
            <a:pPr lvl="1"/>
            <a:endParaRPr lang="en-US" dirty="0"/>
          </a:p>
          <a:p>
            <a:endParaRPr lang="en-US" dirty="0"/>
          </a:p>
        </p:txBody>
      </p:sp>
    </p:spTree>
    <p:extLst>
      <p:ext uri="{BB962C8B-B14F-4D97-AF65-F5344CB8AC3E}">
        <p14:creationId xmlns:p14="http://schemas.microsoft.com/office/powerpoint/2010/main" val="4068566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7ED39-9A88-E017-64CD-EBA9DB476C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D6E08B-306B-DA8A-0332-D582705DA74A}"/>
              </a:ext>
            </a:extLst>
          </p:cNvPr>
          <p:cNvSpPr>
            <a:spLocks noGrp="1"/>
          </p:cNvSpPr>
          <p:nvPr>
            <p:ph type="title"/>
          </p:nvPr>
        </p:nvSpPr>
        <p:spPr/>
        <p:txBody>
          <a:bodyPr/>
          <a:lstStyle/>
          <a:p>
            <a:r>
              <a:rPr lang="en-US" dirty="0"/>
              <a:t>CFTC Whistleblower Program – </a:t>
            </a:r>
            <a:br>
              <a:rPr lang="en-US" dirty="0"/>
            </a:br>
            <a:r>
              <a:rPr lang="en-US" dirty="0"/>
              <a:t>2024 Developments </a:t>
            </a:r>
          </a:p>
        </p:txBody>
      </p:sp>
      <p:sp>
        <p:nvSpPr>
          <p:cNvPr id="3" name="Content Placeholder 2">
            <a:extLst>
              <a:ext uri="{FF2B5EF4-FFF2-40B4-BE49-F238E27FC236}">
                <a16:creationId xmlns:a16="http://schemas.microsoft.com/office/drawing/2014/main" id="{984A9AE2-121C-CD26-0D52-7F19A07D0A20}"/>
              </a:ext>
            </a:extLst>
          </p:cNvPr>
          <p:cNvSpPr>
            <a:spLocks noGrp="1"/>
          </p:cNvSpPr>
          <p:nvPr>
            <p:ph idx="1"/>
          </p:nvPr>
        </p:nvSpPr>
        <p:spPr/>
        <p:txBody>
          <a:bodyPr/>
          <a:lstStyle/>
          <a:p>
            <a:r>
              <a:rPr lang="en-US" dirty="0"/>
              <a:t>FY 2024 represented the busiest year on record </a:t>
            </a:r>
          </a:p>
          <a:p>
            <a:pPr lvl="1"/>
            <a:r>
              <a:rPr lang="en-US" dirty="0"/>
              <a:t>Received the most tips ever - </a:t>
            </a:r>
            <a:r>
              <a:rPr lang="en-US" b="1" dirty="0"/>
              <a:t>1744</a:t>
            </a:r>
            <a:r>
              <a:rPr lang="en-US" dirty="0"/>
              <a:t> </a:t>
            </a:r>
          </a:p>
          <a:p>
            <a:pPr lvl="1"/>
            <a:r>
              <a:rPr lang="en-US" dirty="0"/>
              <a:t>Received the most award applications ever - </a:t>
            </a:r>
            <a:r>
              <a:rPr lang="en-US" b="1" dirty="0"/>
              <a:t>317</a:t>
            </a:r>
          </a:p>
          <a:p>
            <a:pPr lvl="1"/>
            <a:r>
              <a:rPr lang="en-US" dirty="0"/>
              <a:t>Issued the most awards ever - </a:t>
            </a:r>
            <a:r>
              <a:rPr lang="en-US" b="1" dirty="0"/>
              <a:t>15</a:t>
            </a:r>
          </a:p>
          <a:p>
            <a:r>
              <a:rPr lang="en-US" dirty="0"/>
              <a:t>FY 2024 Awards </a:t>
            </a:r>
          </a:p>
          <a:p>
            <a:pPr lvl="1"/>
            <a:r>
              <a:rPr lang="en-US" dirty="0"/>
              <a:t>Granted 15 awards </a:t>
            </a:r>
          </a:p>
          <a:p>
            <a:pPr lvl="1"/>
            <a:r>
              <a:rPr lang="en-US" dirty="0"/>
              <a:t>Over $42 million in award payments (from $162 million collected in sanctions)</a:t>
            </a:r>
          </a:p>
          <a:p>
            <a:r>
              <a:rPr lang="en-US" dirty="0"/>
              <a:t>42% of all enforcement matters involved whistleblowers</a:t>
            </a:r>
          </a:p>
          <a:p>
            <a:pPr lvl="1"/>
            <a:endParaRPr lang="en-US" dirty="0"/>
          </a:p>
          <a:p>
            <a:endParaRPr lang="en-US" dirty="0"/>
          </a:p>
        </p:txBody>
      </p:sp>
    </p:spTree>
    <p:extLst>
      <p:ext uri="{BB962C8B-B14F-4D97-AF65-F5344CB8AC3E}">
        <p14:creationId xmlns:p14="http://schemas.microsoft.com/office/powerpoint/2010/main" val="2618793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BB9AD-4D44-9B71-D81A-B11598927B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143430-9BB3-95A9-9873-8DE7C7012277}"/>
              </a:ext>
            </a:extLst>
          </p:cNvPr>
          <p:cNvSpPr>
            <a:spLocks noGrp="1"/>
          </p:cNvSpPr>
          <p:nvPr>
            <p:ph type="title"/>
          </p:nvPr>
        </p:nvSpPr>
        <p:spPr/>
        <p:txBody>
          <a:bodyPr/>
          <a:lstStyle/>
          <a:p>
            <a:r>
              <a:rPr lang="en-US" dirty="0"/>
              <a:t>CFTC Whistleblower Program – </a:t>
            </a:r>
            <a:br>
              <a:rPr lang="en-US" dirty="0"/>
            </a:br>
            <a:r>
              <a:rPr lang="en-US" dirty="0"/>
              <a:t>Notable Awards</a:t>
            </a:r>
          </a:p>
        </p:txBody>
      </p:sp>
      <p:sp>
        <p:nvSpPr>
          <p:cNvPr id="3" name="Content Placeholder 2">
            <a:extLst>
              <a:ext uri="{FF2B5EF4-FFF2-40B4-BE49-F238E27FC236}">
                <a16:creationId xmlns:a16="http://schemas.microsoft.com/office/drawing/2014/main" id="{43ECF648-65E0-B73D-4090-BF8E6583F334}"/>
              </a:ext>
            </a:extLst>
          </p:cNvPr>
          <p:cNvSpPr>
            <a:spLocks noGrp="1"/>
          </p:cNvSpPr>
          <p:nvPr>
            <p:ph idx="1"/>
          </p:nvPr>
        </p:nvSpPr>
        <p:spPr/>
        <p:txBody>
          <a:bodyPr>
            <a:normAutofit/>
          </a:bodyPr>
          <a:lstStyle/>
          <a:p>
            <a:r>
              <a:rPr lang="en-US" dirty="0"/>
              <a:t>Awarded $8 million to a </a:t>
            </a:r>
            <a:r>
              <a:rPr lang="en-US" b="1" i="1" dirty="0"/>
              <a:t>culpable company insider</a:t>
            </a:r>
          </a:p>
          <a:p>
            <a:pPr lvl="1"/>
            <a:r>
              <a:rPr lang="en-US" dirty="0"/>
              <a:t>Whistleblower provided “significant information and assistance” </a:t>
            </a:r>
          </a:p>
          <a:p>
            <a:pPr lvl="1"/>
            <a:r>
              <a:rPr lang="en-US" dirty="0"/>
              <a:t>Information related to senior leadership and cast light on intent </a:t>
            </a:r>
          </a:p>
          <a:p>
            <a:pPr lvl="1"/>
            <a:r>
              <a:rPr lang="en-US" dirty="0"/>
              <a:t>According to CFTC, information was indispensable</a:t>
            </a:r>
          </a:p>
          <a:p>
            <a:pPr lvl="2"/>
            <a:r>
              <a:rPr lang="en-US" dirty="0"/>
              <a:t>CFTC confirmed it would not have moved forward absent the information</a:t>
            </a:r>
          </a:p>
          <a:p>
            <a:pPr lvl="1"/>
            <a:r>
              <a:rPr lang="en-US" dirty="0"/>
              <a:t>Award reduced due to the whistleblower’s culpability</a:t>
            </a:r>
          </a:p>
          <a:p>
            <a:endParaRPr lang="en-US" dirty="0"/>
          </a:p>
        </p:txBody>
      </p:sp>
    </p:spTree>
    <p:extLst>
      <p:ext uri="{BB962C8B-B14F-4D97-AF65-F5344CB8AC3E}">
        <p14:creationId xmlns:p14="http://schemas.microsoft.com/office/powerpoint/2010/main" val="3633501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AA613D-C9CD-9A6E-B842-375BF590DC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DFE151-D3C1-3408-068D-76D03B4C1848}"/>
              </a:ext>
            </a:extLst>
          </p:cNvPr>
          <p:cNvSpPr>
            <a:spLocks noGrp="1"/>
          </p:cNvSpPr>
          <p:nvPr>
            <p:ph type="title"/>
          </p:nvPr>
        </p:nvSpPr>
        <p:spPr/>
        <p:txBody>
          <a:bodyPr/>
          <a:lstStyle/>
          <a:p>
            <a:r>
              <a:rPr lang="en-US" dirty="0"/>
              <a:t>CFTC Whistleblower Program – </a:t>
            </a:r>
            <a:br>
              <a:rPr lang="en-US" dirty="0"/>
            </a:br>
            <a:r>
              <a:rPr lang="en-US" dirty="0"/>
              <a:t>Notable Awards (cont.)</a:t>
            </a:r>
          </a:p>
        </p:txBody>
      </p:sp>
      <p:sp>
        <p:nvSpPr>
          <p:cNvPr id="3" name="Content Placeholder 2">
            <a:extLst>
              <a:ext uri="{FF2B5EF4-FFF2-40B4-BE49-F238E27FC236}">
                <a16:creationId xmlns:a16="http://schemas.microsoft.com/office/drawing/2014/main" id="{46A6B01D-9C75-4E0A-8434-D414C536989F}"/>
              </a:ext>
            </a:extLst>
          </p:cNvPr>
          <p:cNvSpPr>
            <a:spLocks noGrp="1"/>
          </p:cNvSpPr>
          <p:nvPr>
            <p:ph idx="1"/>
          </p:nvPr>
        </p:nvSpPr>
        <p:spPr/>
        <p:txBody>
          <a:bodyPr/>
          <a:lstStyle/>
          <a:p>
            <a:r>
              <a:rPr lang="en-US" dirty="0"/>
              <a:t>Issued </a:t>
            </a:r>
            <a:r>
              <a:rPr lang="en-US" b="1" i="1" dirty="0"/>
              <a:t>first award </a:t>
            </a:r>
            <a:r>
              <a:rPr lang="en-US" dirty="0"/>
              <a:t>to a </a:t>
            </a:r>
            <a:r>
              <a:rPr lang="en-US" b="1" i="1" dirty="0"/>
              <a:t>compliance officer</a:t>
            </a:r>
          </a:p>
          <a:p>
            <a:pPr lvl="1"/>
            <a:r>
              <a:rPr lang="en-US" dirty="0"/>
              <a:t>For the first time, CFTC issued an award to a compliance officer</a:t>
            </a:r>
          </a:p>
          <a:p>
            <a:pPr lvl="2"/>
            <a:r>
              <a:rPr lang="en-US" dirty="0"/>
              <a:t>Whistleblower awarded $1.25 million </a:t>
            </a:r>
          </a:p>
          <a:p>
            <a:pPr lvl="1"/>
            <a:r>
              <a:rPr lang="en-US" dirty="0"/>
              <a:t>Compliance officers and audit personnel often ineligible due to receiving information through their employment roles</a:t>
            </a:r>
          </a:p>
          <a:p>
            <a:pPr lvl="1"/>
            <a:r>
              <a:rPr lang="en-US" dirty="0"/>
              <a:t>Award highlights the 120-day safe harbor exception: </a:t>
            </a:r>
          </a:p>
          <a:p>
            <a:pPr lvl="2"/>
            <a:r>
              <a:rPr lang="en-US" dirty="0"/>
              <a:t>Compliance officers eligible where they report internally first and to CFTC only after </a:t>
            </a:r>
            <a:br>
              <a:rPr lang="en-US" dirty="0"/>
            </a:br>
            <a:r>
              <a:rPr lang="en-US" dirty="0"/>
              <a:t>120 days</a:t>
            </a:r>
          </a:p>
          <a:p>
            <a:pPr lvl="1"/>
            <a:endParaRPr lang="en-US" dirty="0"/>
          </a:p>
          <a:p>
            <a:endParaRPr lang="en-US" dirty="0"/>
          </a:p>
        </p:txBody>
      </p:sp>
    </p:spTree>
    <p:extLst>
      <p:ext uri="{BB962C8B-B14F-4D97-AF65-F5344CB8AC3E}">
        <p14:creationId xmlns:p14="http://schemas.microsoft.com/office/powerpoint/2010/main" val="134879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E6CBCC-12EE-7778-5238-0D7DF68522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F648B8-2571-8D02-09F8-214C381FE61B}"/>
              </a:ext>
            </a:extLst>
          </p:cNvPr>
          <p:cNvSpPr>
            <a:spLocks noGrp="1"/>
          </p:cNvSpPr>
          <p:nvPr>
            <p:ph type="title"/>
          </p:nvPr>
        </p:nvSpPr>
        <p:spPr/>
        <p:txBody>
          <a:bodyPr/>
          <a:lstStyle/>
          <a:p>
            <a:r>
              <a:rPr lang="en-US" dirty="0"/>
              <a:t>CFTC Whistleblower Program – </a:t>
            </a:r>
            <a:br>
              <a:rPr lang="en-US" dirty="0"/>
            </a:br>
            <a:r>
              <a:rPr lang="en-US" dirty="0"/>
              <a:t>Notable Awards (cont.)</a:t>
            </a:r>
          </a:p>
        </p:txBody>
      </p:sp>
      <p:sp>
        <p:nvSpPr>
          <p:cNvPr id="3" name="Content Placeholder 2">
            <a:extLst>
              <a:ext uri="{FF2B5EF4-FFF2-40B4-BE49-F238E27FC236}">
                <a16:creationId xmlns:a16="http://schemas.microsoft.com/office/drawing/2014/main" id="{80C59579-C769-C486-98A2-880B4651F271}"/>
              </a:ext>
            </a:extLst>
          </p:cNvPr>
          <p:cNvSpPr>
            <a:spLocks noGrp="1"/>
          </p:cNvSpPr>
          <p:nvPr>
            <p:ph idx="1"/>
          </p:nvPr>
        </p:nvSpPr>
        <p:spPr/>
        <p:txBody>
          <a:bodyPr/>
          <a:lstStyle/>
          <a:p>
            <a:r>
              <a:rPr lang="en-US" dirty="0"/>
              <a:t>In FY 2024, CFTC also:</a:t>
            </a:r>
            <a:endParaRPr lang="en-US" b="1" i="1" dirty="0"/>
          </a:p>
          <a:p>
            <a:pPr lvl="1"/>
            <a:r>
              <a:rPr lang="en-US" dirty="0"/>
              <a:t>Issued award to corporate insider despite finding that the whistleblower unreasonably delayed reporting violations</a:t>
            </a:r>
          </a:p>
          <a:p>
            <a:pPr lvl="2"/>
            <a:r>
              <a:rPr lang="en-US" dirty="0"/>
              <a:t>Found there were “some extenuating circumstances to explain some delay,” but ultimately found delay unjustified</a:t>
            </a:r>
          </a:p>
          <a:p>
            <a:pPr lvl="2"/>
            <a:r>
              <a:rPr lang="en-US" dirty="0"/>
              <a:t>$4 million award notwithstanding consideration of delay as a negative factor</a:t>
            </a:r>
          </a:p>
          <a:p>
            <a:pPr lvl="1"/>
            <a:r>
              <a:rPr lang="en-US" dirty="0"/>
              <a:t>Issued award that was based in part on independent analysis of publicly available information  </a:t>
            </a:r>
          </a:p>
          <a:p>
            <a:pPr lvl="2"/>
            <a:r>
              <a:rPr lang="en-US" dirty="0"/>
              <a:t>Original information may include information reached through independent analysis</a:t>
            </a:r>
          </a:p>
          <a:p>
            <a:pPr lvl="1"/>
            <a:endParaRPr lang="en-US" dirty="0"/>
          </a:p>
          <a:p>
            <a:pPr lvl="1"/>
            <a:endParaRPr lang="en-US" dirty="0"/>
          </a:p>
          <a:p>
            <a:endParaRPr lang="en-US" dirty="0"/>
          </a:p>
        </p:txBody>
      </p:sp>
    </p:spTree>
    <p:extLst>
      <p:ext uri="{BB962C8B-B14F-4D97-AF65-F5344CB8AC3E}">
        <p14:creationId xmlns:p14="http://schemas.microsoft.com/office/powerpoint/2010/main" val="791028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0EF2AF-E7FF-414B-1DCE-E24B74AC94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8244DA-8839-9353-549B-773CD9A023AE}"/>
              </a:ext>
            </a:extLst>
          </p:cNvPr>
          <p:cNvSpPr>
            <a:spLocks noGrp="1"/>
          </p:cNvSpPr>
          <p:nvPr>
            <p:ph type="title"/>
          </p:nvPr>
        </p:nvSpPr>
        <p:spPr/>
        <p:txBody>
          <a:bodyPr/>
          <a:lstStyle/>
          <a:p>
            <a:r>
              <a:rPr lang="en-US" dirty="0"/>
              <a:t>CFTC Whistleblower Program – </a:t>
            </a:r>
            <a:br>
              <a:rPr lang="en-US" dirty="0"/>
            </a:br>
            <a:r>
              <a:rPr lang="en-US" dirty="0"/>
              <a:t>Notable Enforcement Actions </a:t>
            </a:r>
          </a:p>
        </p:txBody>
      </p:sp>
      <p:sp>
        <p:nvSpPr>
          <p:cNvPr id="3" name="Content Placeholder 2">
            <a:extLst>
              <a:ext uri="{FF2B5EF4-FFF2-40B4-BE49-F238E27FC236}">
                <a16:creationId xmlns:a16="http://schemas.microsoft.com/office/drawing/2014/main" id="{D71715DE-A3B1-BFE7-5463-40E6A1812CD9}"/>
              </a:ext>
            </a:extLst>
          </p:cNvPr>
          <p:cNvSpPr>
            <a:spLocks noGrp="1"/>
          </p:cNvSpPr>
          <p:nvPr>
            <p:ph idx="1"/>
          </p:nvPr>
        </p:nvSpPr>
        <p:spPr/>
        <p:txBody>
          <a:bodyPr>
            <a:normAutofit/>
          </a:bodyPr>
          <a:lstStyle/>
          <a:p>
            <a:r>
              <a:rPr lang="en-US" dirty="0"/>
              <a:t>Trafigura Trading LLC </a:t>
            </a:r>
          </a:p>
          <a:p>
            <a:pPr lvl="1"/>
            <a:r>
              <a:rPr lang="en-US" dirty="0"/>
              <a:t>In June 2024, CFTC resolved </a:t>
            </a:r>
            <a:r>
              <a:rPr lang="en-US" b="1" i="1" dirty="0"/>
              <a:t>first action </a:t>
            </a:r>
            <a:r>
              <a:rPr lang="en-US" dirty="0"/>
              <a:t>faulting a company for impeding whistleblower communication with CFTC  </a:t>
            </a:r>
          </a:p>
          <a:p>
            <a:pPr lvl="1"/>
            <a:r>
              <a:rPr lang="en-US" dirty="0"/>
              <a:t>Trafigura issued employment and separation agreements with broad non-disclosure provisions, lacking any “carve-out” language permitting communications with law enforcement or regulators such as CFTC</a:t>
            </a:r>
          </a:p>
          <a:p>
            <a:pPr lvl="1"/>
            <a:r>
              <a:rPr lang="en-US" dirty="0"/>
              <a:t>Restrictions impeded employees and former employees from voluntarily notifying CFTC of potential violations</a:t>
            </a:r>
          </a:p>
          <a:p>
            <a:pPr lvl="1"/>
            <a:r>
              <a:rPr lang="en-US" dirty="0"/>
              <a:t>Then-Commissioner, Now-Acting Chair Pham issued a statement objecting to the whistleblower communication aspects of the resolution </a:t>
            </a:r>
          </a:p>
        </p:txBody>
      </p:sp>
    </p:spTree>
    <p:extLst>
      <p:ext uri="{BB962C8B-B14F-4D97-AF65-F5344CB8AC3E}">
        <p14:creationId xmlns:p14="http://schemas.microsoft.com/office/powerpoint/2010/main" val="284132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DA446-E52C-1CBB-D116-90D4CABE37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1EA9AD-F17F-49FE-0761-CC490AEB4577}"/>
              </a:ext>
            </a:extLst>
          </p:cNvPr>
          <p:cNvSpPr>
            <a:spLocks noGrp="1"/>
          </p:cNvSpPr>
          <p:nvPr>
            <p:ph type="title"/>
          </p:nvPr>
        </p:nvSpPr>
        <p:spPr/>
        <p:txBody>
          <a:bodyPr/>
          <a:lstStyle/>
          <a:p>
            <a:r>
              <a:rPr lang="en-US" dirty="0"/>
              <a:t>CFTC Whistleblower Program – </a:t>
            </a:r>
            <a:br>
              <a:rPr lang="en-US" dirty="0"/>
            </a:br>
            <a:r>
              <a:rPr lang="en-US" dirty="0"/>
              <a:t>Looking Ahead </a:t>
            </a:r>
          </a:p>
        </p:txBody>
      </p:sp>
      <p:sp>
        <p:nvSpPr>
          <p:cNvPr id="3" name="Content Placeholder 2">
            <a:extLst>
              <a:ext uri="{FF2B5EF4-FFF2-40B4-BE49-F238E27FC236}">
                <a16:creationId xmlns:a16="http://schemas.microsoft.com/office/drawing/2014/main" id="{7FE372E8-0862-3465-5E39-5AE2115B9795}"/>
              </a:ext>
            </a:extLst>
          </p:cNvPr>
          <p:cNvSpPr>
            <a:spLocks noGrp="1"/>
          </p:cNvSpPr>
          <p:nvPr>
            <p:ph idx="1"/>
          </p:nvPr>
        </p:nvSpPr>
        <p:spPr/>
        <p:txBody>
          <a:bodyPr>
            <a:normAutofit/>
          </a:bodyPr>
          <a:lstStyle/>
          <a:p>
            <a:r>
              <a:rPr lang="en-US" dirty="0"/>
              <a:t>“Back to Basics” approach to enforcement </a:t>
            </a:r>
          </a:p>
          <a:p>
            <a:pPr lvl="1"/>
            <a:r>
              <a:rPr lang="en-US" dirty="0"/>
              <a:t>Resolve open and pending matters involving recordkeeping, reporting, and other compliance violations</a:t>
            </a:r>
          </a:p>
          <a:p>
            <a:pPr lvl="1"/>
            <a:r>
              <a:rPr lang="en-US" dirty="0"/>
              <a:t>Focus on investor harm and market abuse </a:t>
            </a:r>
          </a:p>
          <a:p>
            <a:r>
              <a:rPr lang="en-US" dirty="0"/>
              <a:t>Shifting regulatory approach to cryptocurrency</a:t>
            </a:r>
          </a:p>
          <a:p>
            <a:r>
              <a:rPr lang="en-US" dirty="0"/>
              <a:t>New corporate enforcement guidelines </a:t>
            </a:r>
          </a:p>
          <a:p>
            <a:pPr lvl="1"/>
            <a:r>
              <a:rPr lang="en-US" dirty="0"/>
              <a:t>Revised rules for self-disclosure, cooperation, and remediation</a:t>
            </a:r>
          </a:p>
          <a:p>
            <a:r>
              <a:rPr lang="en-US" dirty="0"/>
              <a:t>Leadership and staffing changes </a:t>
            </a:r>
          </a:p>
          <a:p>
            <a:r>
              <a:rPr lang="en-US" dirty="0"/>
              <a:t>Certain funding issues alleviated </a:t>
            </a:r>
          </a:p>
          <a:p>
            <a:pPr lvl="1"/>
            <a:endParaRPr lang="en-US" dirty="0"/>
          </a:p>
          <a:p>
            <a:endParaRPr lang="en-US" dirty="0"/>
          </a:p>
        </p:txBody>
      </p:sp>
    </p:spTree>
    <p:extLst>
      <p:ext uri="{BB962C8B-B14F-4D97-AF65-F5344CB8AC3E}">
        <p14:creationId xmlns:p14="http://schemas.microsoft.com/office/powerpoint/2010/main" val="2410276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7AACF1-1B40-0075-1A31-4C356E499B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FEEEED-D441-A163-0CCC-2B8C77C5F374}"/>
              </a:ext>
            </a:extLst>
          </p:cNvPr>
          <p:cNvSpPr>
            <a:spLocks noGrp="1"/>
          </p:cNvSpPr>
          <p:nvPr>
            <p:ph type="title"/>
          </p:nvPr>
        </p:nvSpPr>
        <p:spPr/>
        <p:txBody>
          <a:bodyPr/>
          <a:lstStyle/>
          <a:p>
            <a:r>
              <a:rPr lang="en-US" dirty="0"/>
              <a:t>Internal Revenue Service</a:t>
            </a:r>
          </a:p>
        </p:txBody>
      </p:sp>
      <p:sp>
        <p:nvSpPr>
          <p:cNvPr id="3" name="Text Placeholder 2">
            <a:extLst>
              <a:ext uri="{FF2B5EF4-FFF2-40B4-BE49-F238E27FC236}">
                <a16:creationId xmlns:a16="http://schemas.microsoft.com/office/drawing/2014/main" id="{5FE1F91B-8056-B5AF-0E22-292FC8904148}"/>
              </a:ext>
            </a:extLst>
          </p:cNvPr>
          <p:cNvSpPr>
            <a:spLocks noGrp="1"/>
          </p:cNvSpPr>
          <p:nvPr>
            <p:ph type="body" sz="half" idx="2"/>
          </p:nvPr>
        </p:nvSpPr>
        <p:spPr/>
        <p:txBody>
          <a:bodyPr>
            <a:normAutofit/>
          </a:bodyPr>
          <a:lstStyle/>
          <a:p>
            <a:r>
              <a:rPr lang="en-US" sz="4000" dirty="0"/>
              <a:t>Whistleblower Program Updates</a:t>
            </a:r>
          </a:p>
        </p:txBody>
      </p:sp>
    </p:spTree>
    <p:extLst>
      <p:ext uri="{BB962C8B-B14F-4D97-AF65-F5344CB8AC3E}">
        <p14:creationId xmlns:p14="http://schemas.microsoft.com/office/powerpoint/2010/main" val="4227034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grpSp>
        <p:nvGrpSpPr>
          <p:cNvPr id="10" name="Group 9">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12"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grpSp>
      <p:sp>
        <p:nvSpPr>
          <p:cNvPr id="2" name="Title 1">
            <a:extLst>
              <a:ext uri="{FF2B5EF4-FFF2-40B4-BE49-F238E27FC236}">
                <a16:creationId xmlns:a16="http://schemas.microsoft.com/office/drawing/2014/main" id="{5C3A5E1C-6792-23F3-A664-CDC9055C9746}"/>
              </a:ext>
            </a:extLst>
          </p:cNvPr>
          <p:cNvSpPr>
            <a:spLocks noGrp="1"/>
          </p:cNvSpPr>
          <p:nvPr>
            <p:ph type="title"/>
          </p:nvPr>
        </p:nvSpPr>
        <p:spPr>
          <a:xfrm>
            <a:off x="836247" y="1085549"/>
            <a:ext cx="3430947" cy="4686903"/>
          </a:xfrm>
        </p:spPr>
        <p:txBody>
          <a:bodyPr anchor="ctr">
            <a:normAutofit/>
          </a:bodyPr>
          <a:lstStyle/>
          <a:p>
            <a:pPr algn="r"/>
            <a:r>
              <a:rPr lang="en-US" dirty="0">
                <a:solidFill>
                  <a:schemeClr val="tx1"/>
                </a:solidFill>
              </a:rPr>
              <a:t>Meet the Panelists</a:t>
            </a:r>
          </a:p>
        </p:txBody>
      </p:sp>
      <p:cxnSp>
        <p:nvCxnSpPr>
          <p:cNvPr id="14" name="Straight Connector 13">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65EA0CE-FF12-9C25-950E-81BA4E51C5B2}"/>
              </a:ext>
            </a:extLst>
          </p:cNvPr>
          <p:cNvSpPr>
            <a:spLocks noGrp="1"/>
          </p:cNvSpPr>
          <p:nvPr>
            <p:ph idx="1"/>
          </p:nvPr>
        </p:nvSpPr>
        <p:spPr>
          <a:xfrm>
            <a:off x="5041399" y="1085549"/>
            <a:ext cx="5579707" cy="4686903"/>
          </a:xfrm>
        </p:spPr>
        <p:txBody>
          <a:bodyPr anchor="ctr">
            <a:normAutofit/>
          </a:bodyPr>
          <a:lstStyle/>
          <a:p>
            <a:r>
              <a:rPr lang="en-US" dirty="0">
                <a:solidFill>
                  <a:schemeClr val="tx1"/>
                </a:solidFill>
              </a:rPr>
              <a:t>John T. Crutchlow</a:t>
            </a:r>
          </a:p>
          <a:p>
            <a:pPr lvl="1"/>
            <a:r>
              <a:rPr lang="en-US" dirty="0">
                <a:solidFill>
                  <a:schemeClr val="tx1"/>
                </a:solidFill>
              </a:rPr>
              <a:t>Partner  - Youman &amp; Caputo, LLC</a:t>
            </a:r>
          </a:p>
          <a:p>
            <a:r>
              <a:rPr lang="en-US" dirty="0">
                <a:solidFill>
                  <a:schemeClr val="tx1"/>
                </a:solidFill>
              </a:rPr>
              <a:t>Walter H. Hawes IV</a:t>
            </a:r>
          </a:p>
          <a:p>
            <a:pPr lvl="1"/>
            <a:r>
              <a:rPr lang="en-US" dirty="0">
                <a:solidFill>
                  <a:schemeClr val="tx1"/>
                </a:solidFill>
              </a:rPr>
              <a:t>Associate – MoloLamken, LLP</a:t>
            </a:r>
          </a:p>
          <a:p>
            <a:r>
              <a:rPr lang="en-US" dirty="0">
                <a:solidFill>
                  <a:schemeClr val="tx1"/>
                </a:solidFill>
              </a:rPr>
              <a:t>Sarah Chu</a:t>
            </a:r>
          </a:p>
          <a:p>
            <a:pPr lvl="1"/>
            <a:r>
              <a:rPr lang="en-US" dirty="0">
                <a:solidFill>
                  <a:schemeClr val="tx1"/>
                </a:solidFill>
              </a:rPr>
              <a:t>Senior Litigation Counsel – Sanford Heisler Sharp McKnight</a:t>
            </a:r>
          </a:p>
          <a:p>
            <a:r>
              <a:rPr lang="en-US" dirty="0">
                <a:solidFill>
                  <a:schemeClr val="tx1"/>
                </a:solidFill>
              </a:rPr>
              <a:t>Benjamin Calitri</a:t>
            </a:r>
          </a:p>
          <a:p>
            <a:pPr lvl="1"/>
            <a:r>
              <a:rPr lang="en-US" dirty="0">
                <a:solidFill>
                  <a:schemeClr val="tx1"/>
                </a:solidFill>
              </a:rPr>
              <a:t>Associate – Kohn, Kohn &amp; Colapinto, LLP</a:t>
            </a:r>
          </a:p>
          <a:p>
            <a:pPr lvl="1"/>
            <a:endParaRPr lang="en-US" dirty="0">
              <a:solidFill>
                <a:schemeClr val="tx1"/>
              </a:solidFill>
            </a:endParaRPr>
          </a:p>
        </p:txBody>
      </p:sp>
    </p:spTree>
    <p:extLst>
      <p:ext uri="{BB962C8B-B14F-4D97-AF65-F5344CB8AC3E}">
        <p14:creationId xmlns:p14="http://schemas.microsoft.com/office/powerpoint/2010/main" val="3823243044"/>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556D41-2B4D-DA52-EA9C-7BBD8A73CF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711827-B9AC-309D-CF3D-220CEFF20945}"/>
              </a:ext>
            </a:extLst>
          </p:cNvPr>
          <p:cNvSpPr>
            <a:spLocks noGrp="1"/>
          </p:cNvSpPr>
          <p:nvPr>
            <p:ph type="title"/>
          </p:nvPr>
        </p:nvSpPr>
        <p:spPr/>
        <p:txBody>
          <a:bodyPr/>
          <a:lstStyle/>
          <a:p>
            <a:r>
              <a:rPr lang="en-US" dirty="0"/>
              <a:t>IRS – Background Refresher</a:t>
            </a:r>
          </a:p>
        </p:txBody>
      </p:sp>
      <p:sp>
        <p:nvSpPr>
          <p:cNvPr id="4" name="TextBox 3">
            <a:extLst>
              <a:ext uri="{FF2B5EF4-FFF2-40B4-BE49-F238E27FC236}">
                <a16:creationId xmlns:a16="http://schemas.microsoft.com/office/drawing/2014/main" id="{644B1D5F-9050-ED68-E373-7224964DA1FA}"/>
              </a:ext>
            </a:extLst>
          </p:cNvPr>
          <p:cNvSpPr txBox="1"/>
          <p:nvPr/>
        </p:nvSpPr>
        <p:spPr>
          <a:xfrm>
            <a:off x="908050" y="2457917"/>
            <a:ext cx="10375900" cy="3416320"/>
          </a:xfrm>
          <a:prstGeom prst="rect">
            <a:avLst/>
          </a:prstGeom>
          <a:noFill/>
        </p:spPr>
        <p:txBody>
          <a:bodyPr wrap="square">
            <a:spAutoFit/>
          </a:bodyPr>
          <a:lstStyle/>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Established in 2007, the IRS Whistleblower Office (“the Office”) pays monetary awards to eligible individuals whose information is used by the IRS.</a:t>
            </a:r>
          </a:p>
          <a:p>
            <a:endParaRPr lang="en-US" dirty="0"/>
          </a:p>
          <a:p>
            <a:pPr marL="285750" indent="-285750">
              <a:buFont typeface="Wingdings" panose="05000000000000000000" pitchFamily="2" charset="2"/>
              <a:buChar char="Ø"/>
            </a:pPr>
            <a:r>
              <a:rPr lang="en-US" dirty="0"/>
              <a:t>Award percentage depends on several factors but generally falls </a:t>
            </a:r>
            <a:r>
              <a:rPr lang="en-US" b="1" u="sng" dirty="0"/>
              <a:t>between 15 and 30% </a:t>
            </a:r>
            <a:r>
              <a:rPr lang="en-US" dirty="0"/>
              <a:t>of the proceeds collected and attributable to the whistleblower’s information. </a:t>
            </a:r>
          </a:p>
          <a:p>
            <a:endParaRPr lang="en-US" dirty="0"/>
          </a:p>
          <a:p>
            <a:pPr marL="285750" indent="-285750">
              <a:buFont typeface="Wingdings" panose="05000000000000000000" pitchFamily="2" charset="2"/>
              <a:buChar char="Ø"/>
            </a:pPr>
            <a:r>
              <a:rPr lang="en-US" dirty="0"/>
              <a:t>Reward Eligibility Requirements:</a:t>
            </a:r>
          </a:p>
          <a:p>
            <a:pPr marL="742950" lvl="1" indent="-285750">
              <a:buFont typeface="Wingdings" panose="05000000000000000000" pitchFamily="2" charset="2"/>
              <a:buChar char="v"/>
            </a:pPr>
            <a:r>
              <a:rPr lang="en-US" dirty="0"/>
              <a:t>Amount identified by the whistleblower (including taxes, penalties, and interest) is more than $2M.</a:t>
            </a:r>
          </a:p>
          <a:p>
            <a:pPr marL="742950" lvl="1" indent="-285750">
              <a:buFont typeface="Wingdings" panose="05000000000000000000" pitchFamily="2" charset="2"/>
              <a:buChar char="v"/>
            </a:pPr>
            <a:r>
              <a:rPr lang="en-US" dirty="0"/>
              <a:t>Annual income requirement for the whistleblower – Gross income must be at least $200,000.</a:t>
            </a:r>
          </a:p>
        </p:txBody>
      </p:sp>
    </p:spTree>
    <p:extLst>
      <p:ext uri="{BB962C8B-B14F-4D97-AF65-F5344CB8AC3E}">
        <p14:creationId xmlns:p14="http://schemas.microsoft.com/office/powerpoint/2010/main" val="2209388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EBD79-BE3C-F999-0CBF-2C8F1EF3800D}"/>
              </a:ext>
            </a:extLst>
          </p:cNvPr>
          <p:cNvSpPr>
            <a:spLocks noGrp="1"/>
          </p:cNvSpPr>
          <p:nvPr>
            <p:ph type="title"/>
          </p:nvPr>
        </p:nvSpPr>
        <p:spPr/>
        <p:txBody>
          <a:bodyPr/>
          <a:lstStyle/>
          <a:p>
            <a:r>
              <a:rPr lang="en-US" dirty="0"/>
              <a:t>IRS – 2024 Developments</a:t>
            </a:r>
          </a:p>
        </p:txBody>
      </p:sp>
      <p:sp>
        <p:nvSpPr>
          <p:cNvPr id="4" name="TextBox 3">
            <a:extLst>
              <a:ext uri="{FF2B5EF4-FFF2-40B4-BE49-F238E27FC236}">
                <a16:creationId xmlns:a16="http://schemas.microsoft.com/office/drawing/2014/main" id="{A1974774-8DA1-C214-D59D-B410C73CE618}"/>
              </a:ext>
            </a:extLst>
          </p:cNvPr>
          <p:cNvSpPr txBox="1"/>
          <p:nvPr/>
        </p:nvSpPr>
        <p:spPr>
          <a:xfrm>
            <a:off x="825370" y="1955877"/>
            <a:ext cx="10223500" cy="5355312"/>
          </a:xfrm>
          <a:prstGeom prst="rect">
            <a:avLst/>
          </a:prstGeom>
          <a:noFill/>
        </p:spPr>
        <p:txBody>
          <a:bodyPr wrap="square">
            <a:spAutoFit/>
          </a:bodyPr>
          <a:lstStyle/>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b="1" u="sng" dirty="0"/>
              <a:t>Notable Statistics</a:t>
            </a:r>
          </a:p>
          <a:p>
            <a:endParaRPr lang="en-US" dirty="0"/>
          </a:p>
          <a:p>
            <a:pPr marL="742950" lvl="1" indent="-285750">
              <a:buFont typeface="Wingdings" panose="05000000000000000000" pitchFamily="2" charset="2"/>
              <a:buChar char="Ø"/>
            </a:pPr>
            <a:r>
              <a:rPr lang="en-US" dirty="0"/>
              <a:t>On July 29, 2024, the IRS Whistleblower Office (“the Office”) announced that it paid over $1.2 billion in awards since issuing its first award in 2007 through June 2024.</a:t>
            </a:r>
          </a:p>
          <a:p>
            <a:pPr marL="742950" lvl="1" indent="-285750">
              <a:buFont typeface="Wingdings" panose="05000000000000000000" pitchFamily="2" charset="2"/>
              <a:buChar char="Ø"/>
            </a:pPr>
            <a:endParaRPr lang="en-US" dirty="0"/>
          </a:p>
          <a:p>
            <a:pPr marL="742950" lvl="1" indent="-285750">
              <a:buFont typeface="Wingdings" panose="05000000000000000000" pitchFamily="2" charset="2"/>
              <a:buChar char="Ø"/>
            </a:pPr>
            <a:r>
              <a:rPr lang="en-US" dirty="0"/>
              <a:t>In December 2024, the Office announced that it had collected $475M in proceeds from criminal and civil cases attributable to whistleblower information.</a:t>
            </a:r>
          </a:p>
          <a:p>
            <a:pPr lvl="1"/>
            <a:endParaRPr lang="en-US" dirty="0"/>
          </a:p>
          <a:p>
            <a:pPr marL="742950" lvl="1" indent="-285750">
              <a:buFont typeface="Wingdings" panose="05000000000000000000" pitchFamily="2" charset="2"/>
              <a:buChar char="Ø"/>
            </a:pPr>
            <a:r>
              <a:rPr lang="en-US" dirty="0"/>
              <a:t>FY 2024, the Office paid awards totaling $123.5M to whistleblowers for aiding in the collection of $474.7M in proceeds on cases that included unreported/underreported income, hidden offshore assets, overstated deductions, general allegations of tax fraud and abusive international transactions.</a:t>
            </a:r>
          </a:p>
          <a:p>
            <a:pPr lvl="1"/>
            <a:endParaRPr lang="en-US" dirty="0"/>
          </a:p>
          <a:p>
            <a:pPr marL="742950" lvl="1" indent="-285750">
              <a:buFont typeface="Wingdings" panose="05000000000000000000" pitchFamily="2" charset="2"/>
              <a:buChar char="Ø"/>
            </a:pPr>
            <a:r>
              <a:rPr lang="en-US" dirty="0"/>
              <a:t>In a 2024 report, the Office said it received 6,455 submissions and established 16,932 claim numbers in FY 2023. This was an increase of 44% compared to the average of the prior four years. </a:t>
            </a:r>
          </a:p>
          <a:p>
            <a:endParaRPr lang="en-US" dirty="0"/>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997749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25E93-9E26-2C9C-0DE8-C3FB9CEBFE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E36048-4C93-E61A-9BC9-00E7D437418E}"/>
              </a:ext>
            </a:extLst>
          </p:cNvPr>
          <p:cNvSpPr>
            <a:spLocks noGrp="1"/>
          </p:cNvSpPr>
          <p:nvPr>
            <p:ph type="title"/>
          </p:nvPr>
        </p:nvSpPr>
        <p:spPr/>
        <p:txBody>
          <a:bodyPr/>
          <a:lstStyle/>
          <a:p>
            <a:r>
              <a:rPr lang="en-US" dirty="0"/>
              <a:t>IRS – 2024 Developments (cont.)</a:t>
            </a:r>
          </a:p>
        </p:txBody>
      </p:sp>
      <p:sp>
        <p:nvSpPr>
          <p:cNvPr id="4" name="TextBox 3">
            <a:extLst>
              <a:ext uri="{FF2B5EF4-FFF2-40B4-BE49-F238E27FC236}">
                <a16:creationId xmlns:a16="http://schemas.microsoft.com/office/drawing/2014/main" id="{B1C26C83-22E3-27A7-1521-AC5A19F7EC4D}"/>
              </a:ext>
            </a:extLst>
          </p:cNvPr>
          <p:cNvSpPr txBox="1"/>
          <p:nvPr/>
        </p:nvSpPr>
        <p:spPr>
          <a:xfrm>
            <a:off x="1028700" y="2700901"/>
            <a:ext cx="10223500" cy="3416320"/>
          </a:xfrm>
          <a:prstGeom prst="rect">
            <a:avLst/>
          </a:prstGeom>
          <a:noFill/>
        </p:spPr>
        <p:txBody>
          <a:bodyPr wrap="square">
            <a:spAutoFit/>
          </a:bodyPr>
          <a:lstStyle/>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b="1" u="sng" dirty="0"/>
              <a:t>Notable Settlements</a:t>
            </a:r>
          </a:p>
          <a:p>
            <a:endParaRPr lang="en-US" b="1" u="sng" dirty="0"/>
          </a:p>
          <a:p>
            <a:pPr marL="742950" lvl="1" indent="-285750">
              <a:buFont typeface="Wingdings" panose="05000000000000000000" pitchFamily="2" charset="2"/>
              <a:buChar char="Ø"/>
            </a:pPr>
            <a:r>
              <a:rPr lang="en-US" dirty="0"/>
              <a:t>September 2024 - Historic $263M Tax Fraud Recovery by the IRS</a:t>
            </a:r>
          </a:p>
          <a:p>
            <a:endParaRPr lang="en-US" dirty="0"/>
          </a:p>
          <a:p>
            <a:pPr marL="1200150" lvl="2" indent="-285750">
              <a:buFont typeface="Wingdings" panose="05000000000000000000" pitchFamily="2" charset="2"/>
              <a:buChar char="v"/>
            </a:pPr>
            <a:r>
              <a:rPr lang="en-US" dirty="0"/>
              <a:t>Offshore tax evasion scheme that had gone on for over a decade.</a:t>
            </a:r>
          </a:p>
          <a:p>
            <a:pPr marL="1200150" lvl="2" indent="-285750">
              <a:buFont typeface="Wingdings" panose="05000000000000000000" pitchFamily="2" charset="2"/>
              <a:buChar char="v"/>
            </a:pPr>
            <a:r>
              <a:rPr lang="en-US" dirty="0"/>
              <a:t>Involved three tipsters, who shared the $74M award to whistleblowers.</a:t>
            </a:r>
          </a:p>
          <a:p>
            <a:pPr marL="1200150" lvl="2" indent="-285750">
              <a:buFont typeface="Wingdings" panose="05000000000000000000" pitchFamily="2" charset="2"/>
              <a:buChar char="v"/>
            </a:pPr>
            <a:r>
              <a:rPr lang="en-US" dirty="0"/>
              <a:t>Whistleblowers met with government officials from multiple agencies on many occasions over a five-year period.</a:t>
            </a:r>
          </a:p>
          <a:p>
            <a:pPr marL="1200150" lvl="2" indent="-285750">
              <a:buFont typeface="Wingdings" panose="05000000000000000000" pitchFamily="2" charset="2"/>
              <a:buChar char="v"/>
            </a:pPr>
            <a:r>
              <a:rPr lang="en-US" dirty="0"/>
              <a:t>IRS did not publicly identify the taxpayer who committed the fraud.</a:t>
            </a:r>
          </a:p>
          <a:p>
            <a:endParaRPr lang="en-US" dirty="0"/>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3031312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FC7FF-1C33-8086-F064-E77DE3ADB8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BAA0CC-C52B-2E42-26F4-666B5A62B0EE}"/>
              </a:ext>
            </a:extLst>
          </p:cNvPr>
          <p:cNvSpPr>
            <a:spLocks noGrp="1"/>
          </p:cNvSpPr>
          <p:nvPr>
            <p:ph type="title"/>
          </p:nvPr>
        </p:nvSpPr>
        <p:spPr/>
        <p:txBody>
          <a:bodyPr/>
          <a:lstStyle/>
          <a:p>
            <a:r>
              <a:rPr lang="en-US" dirty="0"/>
              <a:t>IRS – Looking Ahead</a:t>
            </a:r>
          </a:p>
        </p:txBody>
      </p:sp>
      <p:sp>
        <p:nvSpPr>
          <p:cNvPr id="4" name="TextBox 3">
            <a:extLst>
              <a:ext uri="{FF2B5EF4-FFF2-40B4-BE49-F238E27FC236}">
                <a16:creationId xmlns:a16="http://schemas.microsoft.com/office/drawing/2014/main" id="{0101F444-BDAA-C4BB-747E-22F304B5C8F4}"/>
              </a:ext>
            </a:extLst>
          </p:cNvPr>
          <p:cNvSpPr txBox="1"/>
          <p:nvPr/>
        </p:nvSpPr>
        <p:spPr>
          <a:xfrm>
            <a:off x="984250" y="2187329"/>
            <a:ext cx="10223500" cy="5078313"/>
          </a:xfrm>
          <a:prstGeom prst="rect">
            <a:avLst/>
          </a:prstGeom>
          <a:noFill/>
        </p:spPr>
        <p:txBody>
          <a:bodyPr wrap="square">
            <a:spAutoFit/>
          </a:bodyPr>
          <a:lstStyle/>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b="1" u="sng" dirty="0"/>
              <a:t>What Whistleblowers Need to Know</a:t>
            </a:r>
          </a:p>
          <a:p>
            <a:endParaRPr lang="en-US" dirty="0"/>
          </a:p>
          <a:p>
            <a:pPr marL="742950" lvl="1" indent="-285750">
              <a:buFont typeface="Wingdings" panose="05000000000000000000" pitchFamily="2" charset="2"/>
              <a:buChar char="Ø"/>
            </a:pPr>
            <a:r>
              <a:rPr lang="en-US" dirty="0"/>
              <a:t>The IRS Whistleblower Office (“the Office”) updated Form 211, Application for Award for Original Information. The Office has plans to implement a digital submission portal for whistleblower claims.  </a:t>
            </a:r>
          </a:p>
          <a:p>
            <a:pPr marL="1200150" lvl="2" indent="-285750">
              <a:buFont typeface="Wingdings" panose="05000000000000000000" pitchFamily="2" charset="2"/>
              <a:buChar char="v"/>
            </a:pPr>
            <a:r>
              <a:rPr lang="en-US" dirty="0"/>
              <a:t>Form gathers details about allegations and supporting evidence, including but not limited to:</a:t>
            </a:r>
          </a:p>
          <a:p>
            <a:pPr marL="1657350" lvl="3" indent="-285750">
              <a:buFont typeface="Arial" panose="020B0604020202020204" pitchFamily="34" charset="0"/>
              <a:buChar char="•"/>
            </a:pPr>
            <a:r>
              <a:rPr lang="en-US" dirty="0"/>
              <a:t>Write-up of the tax noncompliance.</a:t>
            </a:r>
          </a:p>
          <a:p>
            <a:pPr marL="1657350" lvl="3" indent="-285750">
              <a:buFont typeface="Arial" panose="020B0604020202020204" pitchFamily="34" charset="0"/>
              <a:buChar char="•"/>
            </a:pPr>
            <a:r>
              <a:rPr lang="en-US" dirty="0"/>
              <a:t>Documents such as financial records, emails, contracts, or anything helps prove the wrongdoing.</a:t>
            </a:r>
          </a:p>
          <a:p>
            <a:pPr marL="1657350" lvl="3" indent="-285750">
              <a:buFont typeface="Arial" panose="020B0604020202020204" pitchFamily="34" charset="0"/>
              <a:buChar char="•"/>
            </a:pPr>
            <a:r>
              <a:rPr lang="en-US" dirty="0"/>
              <a:t>How whistleblower became aware of the problem.</a:t>
            </a:r>
          </a:p>
          <a:p>
            <a:pPr marL="1657350" lvl="3" indent="-285750">
              <a:buFont typeface="Arial" panose="020B0604020202020204" pitchFamily="34" charset="0"/>
              <a:buChar char="•"/>
            </a:pPr>
            <a:r>
              <a:rPr lang="en-US" dirty="0"/>
              <a:t>Relationship to the defendant entity.</a:t>
            </a:r>
          </a:p>
          <a:p>
            <a:pPr marL="1657350" lvl="3" indent="-285750">
              <a:buFont typeface="Arial" panose="020B0604020202020204" pitchFamily="34" charset="0"/>
              <a:buChar char="•"/>
            </a:pPr>
            <a:r>
              <a:rPr lang="en-US" dirty="0"/>
              <a:t>Unavailable evidence.</a:t>
            </a:r>
          </a:p>
          <a:p>
            <a:pPr lvl="3"/>
            <a:endParaRPr lang="en-US" dirty="0"/>
          </a:p>
          <a:p>
            <a:pPr marL="742950" lvl="1" indent="-285750">
              <a:buFont typeface="Wingdings" panose="05000000000000000000" pitchFamily="2" charset="2"/>
              <a:buChar char="Ø"/>
            </a:pPr>
            <a:r>
              <a:rPr lang="en-US" dirty="0"/>
              <a:t>More digital tools underway.</a:t>
            </a:r>
          </a:p>
          <a:p>
            <a:endParaRPr lang="en-US" dirty="0"/>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3961336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A354AD-B795-92C8-0173-DAB2A94169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2D760B-091C-1604-7D28-27C5D491F74C}"/>
              </a:ext>
            </a:extLst>
          </p:cNvPr>
          <p:cNvSpPr>
            <a:spLocks noGrp="1"/>
          </p:cNvSpPr>
          <p:nvPr>
            <p:ph type="title"/>
          </p:nvPr>
        </p:nvSpPr>
        <p:spPr/>
        <p:txBody>
          <a:bodyPr/>
          <a:lstStyle/>
          <a:p>
            <a:r>
              <a:rPr lang="en-US" dirty="0"/>
              <a:t>IRS – Looking Ahead (cont.)</a:t>
            </a:r>
          </a:p>
        </p:txBody>
      </p:sp>
      <p:sp>
        <p:nvSpPr>
          <p:cNvPr id="4" name="TextBox 3">
            <a:extLst>
              <a:ext uri="{FF2B5EF4-FFF2-40B4-BE49-F238E27FC236}">
                <a16:creationId xmlns:a16="http://schemas.microsoft.com/office/drawing/2014/main" id="{B6BC2EAD-42B1-5082-AADD-6344D41A4C23}"/>
              </a:ext>
            </a:extLst>
          </p:cNvPr>
          <p:cNvSpPr txBox="1"/>
          <p:nvPr/>
        </p:nvSpPr>
        <p:spPr>
          <a:xfrm>
            <a:off x="1255240" y="2763672"/>
            <a:ext cx="11033175" cy="2585323"/>
          </a:xfrm>
          <a:prstGeom prst="rect">
            <a:avLst/>
          </a:prstGeom>
          <a:noFill/>
        </p:spPr>
        <p:txBody>
          <a:bodyPr wrap="square">
            <a:spAutoFit/>
          </a:bodyPr>
          <a:lstStyle/>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b="1" u="sng" dirty="0"/>
              <a:t>Common Schemes Submitted to the IRS in FY 2023 (Reported in 2024)</a:t>
            </a:r>
          </a:p>
          <a:p>
            <a:r>
              <a:rPr lang="en-US" b="1" u="sng" dirty="0"/>
              <a:t> </a:t>
            </a:r>
          </a:p>
          <a:p>
            <a:pPr marL="742950" lvl="1" indent="-285750">
              <a:buFont typeface="Wingdings" panose="05000000000000000000" pitchFamily="2" charset="2"/>
              <a:buChar char="v"/>
            </a:pPr>
            <a:r>
              <a:rPr lang="en-US" dirty="0"/>
              <a:t>Unreported/Under reported Income</a:t>
            </a:r>
          </a:p>
          <a:p>
            <a:pPr marL="742950" lvl="1" indent="-285750">
              <a:buFont typeface="Wingdings" panose="05000000000000000000" pitchFamily="2" charset="2"/>
              <a:buChar char="v"/>
            </a:pPr>
            <a:r>
              <a:rPr lang="en-US" dirty="0"/>
              <a:t>Overstated or false deductions</a:t>
            </a:r>
          </a:p>
          <a:p>
            <a:pPr marL="742950" lvl="1" indent="-285750">
              <a:buFont typeface="Wingdings" panose="05000000000000000000" pitchFamily="2" charset="2"/>
              <a:buChar char="v"/>
            </a:pPr>
            <a:r>
              <a:rPr lang="en-US" dirty="0"/>
              <a:t>Failure to File Tax or Information Return</a:t>
            </a:r>
          </a:p>
          <a:p>
            <a:pPr marL="742950" lvl="1" indent="-285750">
              <a:buFont typeface="Wingdings" panose="05000000000000000000" pitchFamily="2" charset="2"/>
              <a:buChar char="v"/>
            </a:pPr>
            <a:r>
              <a:rPr lang="en-US" dirty="0"/>
              <a:t>General allegations of Fraud, Tax Fraud, Wire fraud, Insurance Fraud, etc. </a:t>
            </a:r>
          </a:p>
          <a:p>
            <a:endParaRPr lang="en-US" dirty="0"/>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1063944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19F202-C309-83E1-8E8D-A59C0F85F6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C30F45-558C-BAA7-2D18-3F2447C06EC4}"/>
              </a:ext>
            </a:extLst>
          </p:cNvPr>
          <p:cNvSpPr>
            <a:spLocks noGrp="1"/>
          </p:cNvSpPr>
          <p:nvPr>
            <p:ph type="title"/>
          </p:nvPr>
        </p:nvSpPr>
        <p:spPr/>
        <p:txBody>
          <a:bodyPr/>
          <a:lstStyle/>
          <a:p>
            <a:r>
              <a:rPr lang="en-US" dirty="0"/>
              <a:t>Department of Justice</a:t>
            </a:r>
          </a:p>
        </p:txBody>
      </p:sp>
      <p:sp>
        <p:nvSpPr>
          <p:cNvPr id="3" name="Text Placeholder 2">
            <a:extLst>
              <a:ext uri="{FF2B5EF4-FFF2-40B4-BE49-F238E27FC236}">
                <a16:creationId xmlns:a16="http://schemas.microsoft.com/office/drawing/2014/main" id="{B64ACD33-3DBD-1ABC-A45B-06EC61246B80}"/>
              </a:ext>
            </a:extLst>
          </p:cNvPr>
          <p:cNvSpPr>
            <a:spLocks noGrp="1"/>
          </p:cNvSpPr>
          <p:nvPr>
            <p:ph type="body" sz="half" idx="2"/>
          </p:nvPr>
        </p:nvSpPr>
        <p:spPr/>
        <p:txBody>
          <a:bodyPr>
            <a:normAutofit/>
          </a:bodyPr>
          <a:lstStyle/>
          <a:p>
            <a:r>
              <a:rPr lang="en-US" sz="4000" dirty="0"/>
              <a:t>Criminal Division Corporate Whistleblower Awards Pilot Program Updates</a:t>
            </a:r>
          </a:p>
        </p:txBody>
      </p:sp>
    </p:spTree>
    <p:extLst>
      <p:ext uri="{BB962C8B-B14F-4D97-AF65-F5344CB8AC3E}">
        <p14:creationId xmlns:p14="http://schemas.microsoft.com/office/powerpoint/2010/main" val="26685699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60BCB-6D1F-6C8E-E1AB-4F48409B672C}"/>
              </a:ext>
            </a:extLst>
          </p:cNvPr>
          <p:cNvSpPr>
            <a:spLocks noGrp="1"/>
          </p:cNvSpPr>
          <p:nvPr>
            <p:ph type="title"/>
          </p:nvPr>
        </p:nvSpPr>
        <p:spPr/>
        <p:txBody>
          <a:bodyPr/>
          <a:lstStyle/>
          <a:p>
            <a:r>
              <a:rPr lang="en-US" dirty="0"/>
              <a:t>DOJ Pilot Program - Background</a:t>
            </a:r>
          </a:p>
        </p:txBody>
      </p:sp>
      <p:sp>
        <p:nvSpPr>
          <p:cNvPr id="4" name="TextBox 3">
            <a:extLst>
              <a:ext uri="{FF2B5EF4-FFF2-40B4-BE49-F238E27FC236}">
                <a16:creationId xmlns:a16="http://schemas.microsoft.com/office/drawing/2014/main" id="{CA5CAE40-4209-24CD-1A79-6B69257C0D47}"/>
              </a:ext>
            </a:extLst>
          </p:cNvPr>
          <p:cNvSpPr txBox="1"/>
          <p:nvPr/>
        </p:nvSpPr>
        <p:spPr>
          <a:xfrm>
            <a:off x="1384301" y="2677369"/>
            <a:ext cx="8761412" cy="4247317"/>
          </a:xfrm>
          <a:prstGeom prst="rect">
            <a:avLst/>
          </a:prstGeom>
          <a:noFill/>
        </p:spPr>
        <p:txBody>
          <a:bodyPr wrap="square">
            <a:spAutoFit/>
          </a:bodyPr>
          <a:lstStyle/>
          <a:p>
            <a:pPr marL="285750" indent="-285750">
              <a:buFont typeface="Wingdings" panose="05000000000000000000" pitchFamily="2" charset="2"/>
              <a:buChar char="Ø"/>
            </a:pPr>
            <a:r>
              <a:rPr lang="en-US" dirty="0"/>
              <a:t>Launched in August 2024</a:t>
            </a:r>
          </a:p>
          <a:p>
            <a:endParaRPr lang="en-US" dirty="0"/>
          </a:p>
          <a:p>
            <a:pPr marL="742950" lvl="1" indent="-285750">
              <a:buFont typeface="Wingdings" panose="05000000000000000000" pitchFamily="2" charset="2"/>
              <a:buChar char="v"/>
            </a:pPr>
            <a:r>
              <a:rPr lang="en-US" dirty="0"/>
              <a:t>Purpose of the program is to provide additional resources for investigations into potential frauds not covered by other existing whistleblower programs.</a:t>
            </a:r>
          </a:p>
          <a:p>
            <a:pPr lvl="1"/>
            <a:endParaRPr lang="en-US" dirty="0"/>
          </a:p>
          <a:p>
            <a:pPr marL="1200150" lvl="2" indent="-285750">
              <a:buFont typeface="Wingdings" panose="05000000000000000000" pitchFamily="2" charset="2"/>
              <a:buChar char="Ø"/>
            </a:pPr>
            <a:r>
              <a:rPr lang="en-US" dirty="0"/>
              <a:t>Violations by financial institutions and abuse of financial system not covered by FinCEN</a:t>
            </a:r>
          </a:p>
          <a:p>
            <a:pPr lvl="2"/>
            <a:endParaRPr lang="en-US" dirty="0"/>
          </a:p>
          <a:p>
            <a:pPr marL="1200150" lvl="2" indent="-285750">
              <a:buFont typeface="Wingdings" panose="05000000000000000000" pitchFamily="2" charset="2"/>
              <a:buChar char="Ø"/>
            </a:pPr>
            <a:r>
              <a:rPr lang="en-US" dirty="0"/>
              <a:t>Foreign corruption schemes not covered by the SEC (initially)</a:t>
            </a:r>
          </a:p>
          <a:p>
            <a:pPr marL="1657350" lvl="3" indent="-285750">
              <a:buFont typeface="Wingdings" panose="05000000000000000000" pitchFamily="2" charset="2"/>
              <a:buChar char="Ø"/>
            </a:pPr>
            <a:r>
              <a:rPr lang="en-US" dirty="0"/>
              <a:t>FCPA in current political climate</a:t>
            </a:r>
          </a:p>
          <a:p>
            <a:pPr marL="1657350" lvl="3" indent="-285750">
              <a:buFont typeface="Wingdings" panose="05000000000000000000" pitchFamily="2" charset="2"/>
              <a:buChar char="Ø"/>
            </a:pPr>
            <a:endParaRPr lang="en-US" dirty="0"/>
          </a:p>
          <a:p>
            <a:pPr marL="1200150" lvl="2" indent="-285750">
              <a:buFont typeface="Wingdings" panose="05000000000000000000" pitchFamily="2" charset="2"/>
              <a:buChar char="Ø"/>
            </a:pPr>
            <a:r>
              <a:rPr lang="en-US" dirty="0"/>
              <a:t>Federal health care offenses not covered by the FCA</a:t>
            </a:r>
          </a:p>
          <a:p>
            <a:pPr marL="1200150" lvl="2" indent="-285750">
              <a:buFont typeface="Wingdings" panose="05000000000000000000" pitchFamily="2" charset="2"/>
              <a:buChar char="Ø"/>
            </a:pPr>
            <a:endParaRPr lang="en-US" dirty="0"/>
          </a:p>
          <a:p>
            <a:pPr lvl="2"/>
            <a:endParaRPr lang="en-US" dirty="0"/>
          </a:p>
        </p:txBody>
      </p:sp>
    </p:spTree>
    <p:extLst>
      <p:ext uri="{BB962C8B-B14F-4D97-AF65-F5344CB8AC3E}">
        <p14:creationId xmlns:p14="http://schemas.microsoft.com/office/powerpoint/2010/main" val="18473669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57B7D-343D-7C6C-F905-D149AE374E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089172-9ADE-2878-A294-5DEED9AFC874}"/>
              </a:ext>
            </a:extLst>
          </p:cNvPr>
          <p:cNvSpPr>
            <a:spLocks noGrp="1"/>
          </p:cNvSpPr>
          <p:nvPr>
            <p:ph type="title"/>
          </p:nvPr>
        </p:nvSpPr>
        <p:spPr/>
        <p:txBody>
          <a:bodyPr/>
          <a:lstStyle/>
          <a:p>
            <a:r>
              <a:rPr lang="en-US" dirty="0"/>
              <a:t>DOJ Pilot Program – 2024 Developments</a:t>
            </a:r>
          </a:p>
        </p:txBody>
      </p:sp>
      <p:sp>
        <p:nvSpPr>
          <p:cNvPr id="4" name="TextBox 3">
            <a:extLst>
              <a:ext uri="{FF2B5EF4-FFF2-40B4-BE49-F238E27FC236}">
                <a16:creationId xmlns:a16="http://schemas.microsoft.com/office/drawing/2014/main" id="{C92E77D8-A2D1-B9B3-D147-7BD2F76E3F2B}"/>
              </a:ext>
            </a:extLst>
          </p:cNvPr>
          <p:cNvSpPr txBox="1"/>
          <p:nvPr/>
        </p:nvSpPr>
        <p:spPr>
          <a:xfrm>
            <a:off x="1356309" y="2686700"/>
            <a:ext cx="8761412" cy="2308324"/>
          </a:xfrm>
          <a:prstGeom prst="rect">
            <a:avLst/>
          </a:prstGeom>
          <a:noFill/>
        </p:spPr>
        <p:txBody>
          <a:bodyPr wrap="square">
            <a:spAutoFit/>
          </a:bodyPr>
          <a:lstStyle/>
          <a:p>
            <a:endParaRPr lang="en-US" dirty="0"/>
          </a:p>
          <a:p>
            <a:pPr marL="742950" lvl="1" indent="-285750">
              <a:buFont typeface="Wingdings" panose="05000000000000000000" pitchFamily="2" charset="2"/>
              <a:buChar char="Ø"/>
            </a:pPr>
            <a:r>
              <a:rPr lang="en-US" dirty="0"/>
              <a:t>The program is a three-year effort to reward employees who voluntarily report corporate misconduct to federal authorities.</a:t>
            </a:r>
          </a:p>
          <a:p>
            <a:pPr lvl="1"/>
            <a:endParaRPr lang="en-US" dirty="0"/>
          </a:p>
          <a:p>
            <a:pPr marL="742950" lvl="1" indent="-285750">
              <a:buFont typeface="Wingdings" panose="05000000000000000000" pitchFamily="2" charset="2"/>
              <a:buChar char="Ø"/>
            </a:pPr>
            <a:r>
              <a:rPr lang="en-US" dirty="0"/>
              <a:t>Does not include anti-retaliation provisions but DOJ reported that it is an issue that they are taking very seriously. </a:t>
            </a:r>
          </a:p>
          <a:p>
            <a:pPr lvl="1"/>
            <a:endParaRPr lang="en-US" dirty="0"/>
          </a:p>
          <a:p>
            <a:pPr marL="742950" lvl="1" indent="-285750">
              <a:buFont typeface="Wingdings" panose="05000000000000000000" pitchFamily="2" charset="2"/>
              <a:buChar char="Ø"/>
            </a:pPr>
            <a:r>
              <a:rPr lang="en-US" dirty="0"/>
              <a:t>How is it going?</a:t>
            </a:r>
          </a:p>
        </p:txBody>
      </p:sp>
    </p:spTree>
    <p:extLst>
      <p:ext uri="{BB962C8B-B14F-4D97-AF65-F5344CB8AC3E}">
        <p14:creationId xmlns:p14="http://schemas.microsoft.com/office/powerpoint/2010/main" val="3244691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10CB7D-6CD6-5320-FA90-5B10159F9C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0954B3-97DD-D74E-B092-9D46D5C4BD06}"/>
              </a:ext>
            </a:extLst>
          </p:cNvPr>
          <p:cNvSpPr>
            <a:spLocks noGrp="1"/>
          </p:cNvSpPr>
          <p:nvPr>
            <p:ph type="title"/>
          </p:nvPr>
        </p:nvSpPr>
        <p:spPr/>
        <p:txBody>
          <a:bodyPr/>
          <a:lstStyle/>
          <a:p>
            <a:r>
              <a:rPr lang="en-US" dirty="0"/>
              <a:t>Anti Money Laundering</a:t>
            </a:r>
          </a:p>
        </p:txBody>
      </p:sp>
      <p:sp>
        <p:nvSpPr>
          <p:cNvPr id="3" name="Text Placeholder 2">
            <a:extLst>
              <a:ext uri="{FF2B5EF4-FFF2-40B4-BE49-F238E27FC236}">
                <a16:creationId xmlns:a16="http://schemas.microsoft.com/office/drawing/2014/main" id="{46310367-50FF-9A72-4FE1-E0D67B8366C1}"/>
              </a:ext>
            </a:extLst>
          </p:cNvPr>
          <p:cNvSpPr>
            <a:spLocks noGrp="1"/>
          </p:cNvSpPr>
          <p:nvPr>
            <p:ph type="body" sz="half" idx="2"/>
          </p:nvPr>
        </p:nvSpPr>
        <p:spPr/>
        <p:txBody>
          <a:bodyPr>
            <a:normAutofit/>
          </a:bodyPr>
          <a:lstStyle/>
          <a:p>
            <a:r>
              <a:rPr lang="en-US" sz="4000" dirty="0"/>
              <a:t>Whistleblower Program Updates</a:t>
            </a:r>
          </a:p>
        </p:txBody>
      </p:sp>
    </p:spTree>
    <p:extLst>
      <p:ext uri="{BB962C8B-B14F-4D97-AF65-F5344CB8AC3E}">
        <p14:creationId xmlns:p14="http://schemas.microsoft.com/office/powerpoint/2010/main" val="3267986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0C138-0855-8341-C8C0-1CCA2F3A1A2B}"/>
              </a:ext>
            </a:extLst>
          </p:cNvPr>
          <p:cNvSpPr>
            <a:spLocks noGrp="1"/>
          </p:cNvSpPr>
          <p:nvPr>
            <p:ph type="title"/>
          </p:nvPr>
        </p:nvSpPr>
        <p:spPr/>
        <p:txBody>
          <a:bodyPr/>
          <a:lstStyle/>
          <a:p>
            <a:r>
              <a:rPr lang="en-US" sz="3600" dirty="0">
                <a:solidFill>
                  <a:srgbClr val="FFFFFF"/>
                </a:solidFill>
              </a:rPr>
              <a:t>AML Whistleblower Program – Background</a:t>
            </a:r>
            <a:endParaRPr lang="en-US" dirty="0"/>
          </a:p>
        </p:txBody>
      </p:sp>
      <p:sp>
        <p:nvSpPr>
          <p:cNvPr id="3" name="Content Placeholder 2">
            <a:extLst>
              <a:ext uri="{FF2B5EF4-FFF2-40B4-BE49-F238E27FC236}">
                <a16:creationId xmlns:a16="http://schemas.microsoft.com/office/drawing/2014/main" id="{3A6AD422-D37A-5CFB-3F1D-076E28928A39}"/>
              </a:ext>
            </a:extLst>
          </p:cNvPr>
          <p:cNvSpPr>
            <a:spLocks noGrp="1"/>
          </p:cNvSpPr>
          <p:nvPr>
            <p:ph idx="1"/>
          </p:nvPr>
        </p:nvSpPr>
        <p:spPr/>
        <p:txBody>
          <a:bodyPr>
            <a:normAutofit fontScale="92500" lnSpcReduction="10000"/>
          </a:bodyPr>
          <a:lstStyle/>
          <a:p>
            <a:r>
              <a:rPr lang="en-US" sz="2400" dirty="0"/>
              <a:t>Created Through the Anti Money Laundering Act in 2020</a:t>
            </a:r>
          </a:p>
          <a:p>
            <a:endParaRPr lang="en-US" sz="2400" dirty="0"/>
          </a:p>
          <a:p>
            <a:r>
              <a:rPr lang="en-US" sz="2400" dirty="0"/>
              <a:t>Strengthened in 2022 through the AML Whistleblower Improvement Act</a:t>
            </a:r>
          </a:p>
          <a:p>
            <a:pPr lvl="1"/>
            <a:r>
              <a:rPr lang="en-US" sz="2200" dirty="0"/>
              <a:t>Mandatory Awards</a:t>
            </a:r>
          </a:p>
          <a:p>
            <a:pPr lvl="1"/>
            <a:r>
              <a:rPr lang="en-US" sz="2200" dirty="0"/>
              <a:t>Created Revolving Fund for Awards</a:t>
            </a:r>
          </a:p>
          <a:p>
            <a:pPr marL="0" indent="0">
              <a:buNone/>
            </a:pPr>
            <a:endParaRPr lang="en-US" sz="2400" dirty="0"/>
          </a:p>
          <a:p>
            <a:r>
              <a:rPr lang="en-US" sz="2400" dirty="0"/>
              <a:t>Regulations Not Yet Published</a:t>
            </a:r>
          </a:p>
          <a:p>
            <a:endParaRPr lang="en-US" dirty="0"/>
          </a:p>
          <a:p>
            <a:endParaRPr lang="en-US" dirty="0"/>
          </a:p>
          <a:p>
            <a:endParaRPr lang="en-US" dirty="0"/>
          </a:p>
        </p:txBody>
      </p:sp>
    </p:spTree>
    <p:extLst>
      <p:ext uri="{BB962C8B-B14F-4D97-AF65-F5344CB8AC3E}">
        <p14:creationId xmlns:p14="http://schemas.microsoft.com/office/powerpoint/2010/main" val="2092956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BFE82-E148-49D3-E50F-B3C9071426F3}"/>
              </a:ext>
            </a:extLst>
          </p:cNvPr>
          <p:cNvSpPr>
            <a:spLocks noGrp="1"/>
          </p:cNvSpPr>
          <p:nvPr>
            <p:ph type="title"/>
          </p:nvPr>
        </p:nvSpPr>
        <p:spPr/>
        <p:txBody>
          <a:bodyPr/>
          <a:lstStyle/>
          <a:p>
            <a:r>
              <a:rPr lang="en-US" dirty="0"/>
              <a:t>Securities Exchange Commission</a:t>
            </a:r>
          </a:p>
        </p:txBody>
      </p:sp>
      <p:sp>
        <p:nvSpPr>
          <p:cNvPr id="3" name="Text Placeholder 2">
            <a:extLst>
              <a:ext uri="{FF2B5EF4-FFF2-40B4-BE49-F238E27FC236}">
                <a16:creationId xmlns:a16="http://schemas.microsoft.com/office/drawing/2014/main" id="{49347C3D-2EA1-4EE3-E1EF-9E8318B01D1E}"/>
              </a:ext>
            </a:extLst>
          </p:cNvPr>
          <p:cNvSpPr>
            <a:spLocks noGrp="1"/>
          </p:cNvSpPr>
          <p:nvPr>
            <p:ph type="body" sz="half" idx="2"/>
          </p:nvPr>
        </p:nvSpPr>
        <p:spPr/>
        <p:txBody>
          <a:bodyPr>
            <a:normAutofit/>
          </a:bodyPr>
          <a:lstStyle/>
          <a:p>
            <a:r>
              <a:rPr lang="en-US" sz="4000" dirty="0"/>
              <a:t>Whistleblower Program Updates</a:t>
            </a:r>
          </a:p>
        </p:txBody>
      </p:sp>
    </p:spTree>
    <p:extLst>
      <p:ext uri="{BB962C8B-B14F-4D97-AF65-F5344CB8AC3E}">
        <p14:creationId xmlns:p14="http://schemas.microsoft.com/office/powerpoint/2010/main" val="6917322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9F7BD2C-E6FC-0FFD-A07E-3DF561E9A0D3}"/>
            </a:ext>
          </a:extLst>
        </p:cNvPr>
        <p:cNvGrpSpPr/>
        <p:nvPr/>
      </p:nvGrpSpPr>
      <p:grpSpPr>
        <a:xfrm>
          <a:off x="0" y="0"/>
          <a:ext cx="0" cy="0"/>
          <a:chOff x="0" y="0"/>
          <a:chExt cx="0" cy="0"/>
        </a:xfrm>
      </p:grpSpPr>
      <p:grpSp>
        <p:nvGrpSpPr>
          <p:cNvPr id="18" name="Group 17">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9" name="Rectangle 18">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0" name="Oval 19">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1" name="Oval 20">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2" name="Rectangle 21">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3"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dirty="0"/>
            </a:p>
          </p:txBody>
        </p:sp>
        <p:sp>
          <p:nvSpPr>
            <p:cNvPr id="24"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n-US" dirty="0"/>
            </a:p>
          </p:txBody>
        </p:sp>
        <p:sp>
          <p:nvSpPr>
            <p:cNvPr id="25"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dirty="0"/>
            </a:p>
          </p:txBody>
        </p:sp>
      </p:grpSp>
      <p:sp>
        <p:nvSpPr>
          <p:cNvPr id="2" name="Title 1">
            <a:extLst>
              <a:ext uri="{FF2B5EF4-FFF2-40B4-BE49-F238E27FC236}">
                <a16:creationId xmlns:a16="http://schemas.microsoft.com/office/drawing/2014/main" id="{F1EF375D-7227-B39C-79DA-BA6D5CB6BFF0}"/>
              </a:ext>
            </a:extLst>
          </p:cNvPr>
          <p:cNvSpPr>
            <a:spLocks noGrp="1"/>
          </p:cNvSpPr>
          <p:nvPr>
            <p:ph type="title"/>
          </p:nvPr>
        </p:nvSpPr>
        <p:spPr>
          <a:xfrm>
            <a:off x="1154955" y="973667"/>
            <a:ext cx="2942210" cy="4833745"/>
          </a:xfrm>
        </p:spPr>
        <p:txBody>
          <a:bodyPr>
            <a:normAutofit/>
          </a:bodyPr>
          <a:lstStyle/>
          <a:p>
            <a:r>
              <a:rPr lang="en-US" sz="3100" dirty="0">
                <a:solidFill>
                  <a:srgbClr val="EBEBEB"/>
                </a:solidFill>
              </a:rPr>
              <a:t>AML Whistleblower Program -- Jurisdiction</a:t>
            </a:r>
          </a:p>
        </p:txBody>
      </p:sp>
      <p:sp>
        <p:nvSpPr>
          <p:cNvPr id="27" name="Rectangle 26">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dirty="0"/>
          </a:p>
        </p:txBody>
      </p:sp>
      <p:graphicFrame>
        <p:nvGraphicFramePr>
          <p:cNvPr id="5" name="Content Placeholder 2">
            <a:extLst>
              <a:ext uri="{FF2B5EF4-FFF2-40B4-BE49-F238E27FC236}">
                <a16:creationId xmlns:a16="http://schemas.microsoft.com/office/drawing/2014/main" id="{BD11DC4F-FB86-C067-E987-5966DA3E5DA0}"/>
              </a:ext>
            </a:extLst>
          </p:cNvPr>
          <p:cNvGraphicFramePr>
            <a:graphicFrameLocks noGrp="1"/>
          </p:cNvGraphicFramePr>
          <p:nvPr>
            <p:ph idx="1"/>
            <p:extLst>
              <p:ext uri="{D42A27DB-BD31-4B8C-83A1-F6EECF244321}">
                <p14:modId xmlns:p14="http://schemas.microsoft.com/office/powerpoint/2010/main" val="3580009921"/>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82074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733E51F-BA8C-0716-7E81-7A7B0B01B3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DCC37A-B3DD-897F-0EB2-CF687E3C9B46}"/>
              </a:ext>
            </a:extLst>
          </p:cNvPr>
          <p:cNvSpPr>
            <a:spLocks noGrp="1"/>
          </p:cNvSpPr>
          <p:nvPr>
            <p:ph type="title"/>
          </p:nvPr>
        </p:nvSpPr>
        <p:spPr>
          <a:xfrm>
            <a:off x="1154954" y="973668"/>
            <a:ext cx="8761413" cy="706964"/>
          </a:xfrm>
        </p:spPr>
        <p:txBody>
          <a:bodyPr>
            <a:normAutofit/>
          </a:bodyPr>
          <a:lstStyle/>
          <a:p>
            <a:r>
              <a:rPr lang="en-US" sz="3300" dirty="0">
                <a:solidFill>
                  <a:srgbClr val="EBEBEB"/>
                </a:solidFill>
              </a:rPr>
              <a:t>AML Whistleblower Program -- Operation</a:t>
            </a:r>
          </a:p>
        </p:txBody>
      </p:sp>
      <p:graphicFrame>
        <p:nvGraphicFramePr>
          <p:cNvPr id="5" name="Content Placeholder 2">
            <a:extLst>
              <a:ext uri="{FF2B5EF4-FFF2-40B4-BE49-F238E27FC236}">
                <a16:creationId xmlns:a16="http://schemas.microsoft.com/office/drawing/2014/main" id="{042EEFFC-C75C-85BE-873A-9A9F6DC34B50}"/>
              </a:ext>
            </a:extLst>
          </p:cNvPr>
          <p:cNvGraphicFramePr>
            <a:graphicFrameLocks noGrp="1"/>
          </p:cNvGraphicFramePr>
          <p:nvPr>
            <p:ph idx="1"/>
            <p:extLst>
              <p:ext uri="{D42A27DB-BD31-4B8C-83A1-F6EECF244321}">
                <p14:modId xmlns:p14="http://schemas.microsoft.com/office/powerpoint/2010/main" val="3678075786"/>
              </p:ext>
            </p:extLst>
          </p:nvPr>
        </p:nvGraphicFramePr>
        <p:xfrm>
          <a:off x="1286934" y="2447778"/>
          <a:ext cx="9868746" cy="3563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45952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655DA-A551-6248-5313-E836AD9BBAF5}"/>
              </a:ext>
            </a:extLst>
          </p:cNvPr>
          <p:cNvSpPr>
            <a:spLocks noGrp="1"/>
          </p:cNvSpPr>
          <p:nvPr>
            <p:ph type="title"/>
          </p:nvPr>
        </p:nvSpPr>
        <p:spPr>
          <a:xfrm>
            <a:off x="1154954" y="973668"/>
            <a:ext cx="8761413" cy="706964"/>
          </a:xfrm>
        </p:spPr>
        <p:txBody>
          <a:bodyPr>
            <a:normAutofit/>
          </a:bodyPr>
          <a:lstStyle/>
          <a:p>
            <a:r>
              <a:rPr lang="en-US" dirty="0">
                <a:solidFill>
                  <a:srgbClr val="EBEBEB"/>
                </a:solidFill>
              </a:rPr>
              <a:t>AML Whistleblower Program – Details</a:t>
            </a:r>
          </a:p>
        </p:txBody>
      </p:sp>
      <p:graphicFrame>
        <p:nvGraphicFramePr>
          <p:cNvPr id="19" name="Content Placeholder 2">
            <a:extLst>
              <a:ext uri="{FF2B5EF4-FFF2-40B4-BE49-F238E27FC236}">
                <a16:creationId xmlns:a16="http://schemas.microsoft.com/office/drawing/2014/main" id="{ED8EB6A0-299C-90AC-186E-131ACF31E872}"/>
              </a:ext>
            </a:extLst>
          </p:cNvPr>
          <p:cNvGraphicFramePr>
            <a:graphicFrameLocks noGrp="1"/>
          </p:cNvGraphicFramePr>
          <p:nvPr>
            <p:ph idx="1"/>
            <p:extLst>
              <p:ext uri="{D42A27DB-BD31-4B8C-83A1-F6EECF244321}">
                <p14:modId xmlns:p14="http://schemas.microsoft.com/office/powerpoint/2010/main" val="1266333447"/>
              </p:ext>
            </p:extLst>
          </p:nvPr>
        </p:nvGraphicFramePr>
        <p:xfrm>
          <a:off x="1286934" y="2672862"/>
          <a:ext cx="9798408" cy="33388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168704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C8B40-F2EF-A5E1-B39D-31084C4A15D3}"/>
              </a:ext>
            </a:extLst>
          </p:cNvPr>
          <p:cNvSpPr>
            <a:spLocks noGrp="1"/>
          </p:cNvSpPr>
          <p:nvPr>
            <p:ph type="title"/>
          </p:nvPr>
        </p:nvSpPr>
        <p:spPr>
          <a:xfrm>
            <a:off x="1154954" y="973668"/>
            <a:ext cx="8761413" cy="706964"/>
          </a:xfrm>
        </p:spPr>
        <p:txBody>
          <a:bodyPr>
            <a:normAutofit/>
          </a:bodyPr>
          <a:lstStyle/>
          <a:p>
            <a:r>
              <a:rPr lang="en-US" dirty="0">
                <a:solidFill>
                  <a:srgbClr val="EBEBEB"/>
                </a:solidFill>
              </a:rPr>
              <a:t>AML Whistleblower Program -- Actions</a:t>
            </a:r>
          </a:p>
        </p:txBody>
      </p:sp>
      <p:graphicFrame>
        <p:nvGraphicFramePr>
          <p:cNvPr id="5" name="Content Placeholder 2">
            <a:extLst>
              <a:ext uri="{FF2B5EF4-FFF2-40B4-BE49-F238E27FC236}">
                <a16:creationId xmlns:a16="http://schemas.microsoft.com/office/drawing/2014/main" id="{D9FEE9DA-2AB9-D0C8-6332-EA1B93CF5E14}"/>
              </a:ext>
            </a:extLst>
          </p:cNvPr>
          <p:cNvGraphicFramePr>
            <a:graphicFrameLocks noGrp="1"/>
          </p:cNvGraphicFramePr>
          <p:nvPr>
            <p:ph idx="1"/>
            <p:extLst>
              <p:ext uri="{D42A27DB-BD31-4B8C-83A1-F6EECF244321}">
                <p14:modId xmlns:p14="http://schemas.microsoft.com/office/powerpoint/2010/main" val="2473394337"/>
              </p:ext>
            </p:extLst>
          </p:nvPr>
        </p:nvGraphicFramePr>
        <p:xfrm>
          <a:off x="1286934" y="2925232"/>
          <a:ext cx="9625383" cy="30864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94125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DD052-73B0-3546-494C-7D251F5E0E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0BF024-12DA-6DD3-807E-572C25140CD0}"/>
              </a:ext>
            </a:extLst>
          </p:cNvPr>
          <p:cNvSpPr>
            <a:spLocks noGrp="1"/>
          </p:cNvSpPr>
          <p:nvPr>
            <p:ph type="title"/>
          </p:nvPr>
        </p:nvSpPr>
        <p:spPr/>
        <p:txBody>
          <a:bodyPr/>
          <a:lstStyle/>
          <a:p>
            <a:r>
              <a:rPr lang="en-US" dirty="0"/>
              <a:t>National Highway Traffic Safety Administration</a:t>
            </a:r>
          </a:p>
        </p:txBody>
      </p:sp>
      <p:sp>
        <p:nvSpPr>
          <p:cNvPr id="3" name="Text Placeholder 2">
            <a:extLst>
              <a:ext uri="{FF2B5EF4-FFF2-40B4-BE49-F238E27FC236}">
                <a16:creationId xmlns:a16="http://schemas.microsoft.com/office/drawing/2014/main" id="{5FE0DC77-4B82-14F2-BCE7-76CF3F56F43B}"/>
              </a:ext>
            </a:extLst>
          </p:cNvPr>
          <p:cNvSpPr>
            <a:spLocks noGrp="1"/>
          </p:cNvSpPr>
          <p:nvPr>
            <p:ph type="body" sz="half" idx="2"/>
          </p:nvPr>
        </p:nvSpPr>
        <p:spPr/>
        <p:txBody>
          <a:bodyPr>
            <a:normAutofit/>
          </a:bodyPr>
          <a:lstStyle/>
          <a:p>
            <a:r>
              <a:rPr lang="en-US" sz="4000" dirty="0"/>
              <a:t>Whistleblower Program Updates</a:t>
            </a:r>
          </a:p>
        </p:txBody>
      </p:sp>
    </p:spTree>
    <p:extLst>
      <p:ext uri="{BB962C8B-B14F-4D97-AF65-F5344CB8AC3E}">
        <p14:creationId xmlns:p14="http://schemas.microsoft.com/office/powerpoint/2010/main" val="1773669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03EEE-0D2D-73A3-1180-6F6FD0950A2D}"/>
              </a:ext>
            </a:extLst>
          </p:cNvPr>
          <p:cNvSpPr>
            <a:spLocks noGrp="1"/>
          </p:cNvSpPr>
          <p:nvPr>
            <p:ph type="title"/>
          </p:nvPr>
        </p:nvSpPr>
        <p:spPr>
          <a:xfrm>
            <a:off x="1154954" y="973668"/>
            <a:ext cx="8761413" cy="706964"/>
          </a:xfrm>
        </p:spPr>
        <p:txBody>
          <a:bodyPr>
            <a:normAutofit/>
          </a:bodyPr>
          <a:lstStyle/>
          <a:p>
            <a:pPr>
              <a:lnSpc>
                <a:spcPct val="90000"/>
              </a:lnSpc>
            </a:pPr>
            <a:r>
              <a:rPr lang="en-US" sz="3100" dirty="0">
                <a:solidFill>
                  <a:srgbClr val="EBEBEB"/>
                </a:solidFill>
              </a:rPr>
              <a:t>NHTSA Whistleblower Program Background </a:t>
            </a:r>
          </a:p>
        </p:txBody>
      </p:sp>
      <p:graphicFrame>
        <p:nvGraphicFramePr>
          <p:cNvPr id="81" name="Content Placeholder 2">
            <a:extLst>
              <a:ext uri="{FF2B5EF4-FFF2-40B4-BE49-F238E27FC236}">
                <a16:creationId xmlns:a16="http://schemas.microsoft.com/office/drawing/2014/main" id="{B4AA1DAF-3843-5268-45FF-1FAD06803B5E}"/>
              </a:ext>
            </a:extLst>
          </p:cNvPr>
          <p:cNvGraphicFramePr>
            <a:graphicFrameLocks noGrp="1"/>
          </p:cNvGraphicFramePr>
          <p:nvPr>
            <p:ph idx="1"/>
            <p:extLst>
              <p:ext uri="{D42A27DB-BD31-4B8C-83A1-F6EECF244321}">
                <p14:modId xmlns:p14="http://schemas.microsoft.com/office/powerpoint/2010/main" val="1216867585"/>
              </p:ext>
            </p:extLst>
          </p:nvPr>
        </p:nvGraphicFramePr>
        <p:xfrm>
          <a:off x="1286934" y="2925232"/>
          <a:ext cx="9625383" cy="30864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923745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1FBD2D1-EB09-A07B-AF43-50F0B89768BE}"/>
            </a:ext>
          </a:extLst>
        </p:cNvPr>
        <p:cNvGrpSpPr/>
        <p:nvPr/>
      </p:nvGrpSpPr>
      <p:grpSpPr>
        <a:xfrm>
          <a:off x="0" y="0"/>
          <a:ext cx="0" cy="0"/>
          <a:chOff x="0" y="0"/>
          <a:chExt cx="0" cy="0"/>
        </a:xfrm>
      </p:grpSpPr>
      <p:sp useBgFill="1">
        <p:nvSpPr>
          <p:cNvPr id="58" name="Rectangle 5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60" name="Rectangle 59">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6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64" name="Freeform: Shape 63">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6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30066DAB-89C4-4434-F6D7-973EC99651A1}"/>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NHTSA Whistleblower Program Details </a:t>
            </a:r>
          </a:p>
        </p:txBody>
      </p:sp>
      <p:graphicFrame>
        <p:nvGraphicFramePr>
          <p:cNvPr id="70" name="Content Placeholder 2">
            <a:extLst>
              <a:ext uri="{FF2B5EF4-FFF2-40B4-BE49-F238E27FC236}">
                <a16:creationId xmlns:a16="http://schemas.microsoft.com/office/drawing/2014/main" id="{71172129-1075-43D4-8271-B22D7F258547}"/>
              </a:ext>
            </a:extLst>
          </p:cNvPr>
          <p:cNvGraphicFramePr>
            <a:graphicFrameLocks noGrp="1"/>
          </p:cNvGraphicFramePr>
          <p:nvPr>
            <p:ph idx="1"/>
          </p:nvPr>
        </p:nvGraphicFramePr>
        <p:xfrm>
          <a:off x="5290077" y="437513"/>
          <a:ext cx="5502614" cy="5954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04235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6E0488BA-180E-40D8-8350-4B17917955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21" name="Picture 20" descr="A white and black thought bubble&#10;&#10;AI-generated content may be incorrect.">
            <a:extLst>
              <a:ext uri="{FF2B5EF4-FFF2-40B4-BE49-F238E27FC236}">
                <a16:creationId xmlns:a16="http://schemas.microsoft.com/office/drawing/2014/main" id="{111E228C-3033-4E9F-3ABA-12BF0E949CD5}"/>
              </a:ext>
            </a:extLst>
          </p:cNvPr>
          <p:cNvPicPr>
            <a:picLocks noChangeAspect="1"/>
          </p:cNvPicPr>
          <p:nvPr/>
        </p:nvPicPr>
        <p:blipFill>
          <a:blip r:embed="rId2">
            <a:alphaModFix amt="40000"/>
          </a:blip>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7D6A09D7-B302-97B2-B1F0-DA9238B23199}"/>
              </a:ext>
            </a:extLst>
          </p:cNvPr>
          <p:cNvSpPr>
            <a:spLocks noGrp="1"/>
          </p:cNvSpPr>
          <p:nvPr>
            <p:ph type="title"/>
          </p:nvPr>
        </p:nvSpPr>
        <p:spPr>
          <a:xfrm>
            <a:off x="1154954" y="973668"/>
            <a:ext cx="8761413" cy="706964"/>
          </a:xfrm>
        </p:spPr>
        <p:txBody>
          <a:bodyPr>
            <a:normAutofit/>
          </a:bodyPr>
          <a:lstStyle/>
          <a:p>
            <a:r>
              <a:rPr lang="en-US" dirty="0">
                <a:solidFill>
                  <a:schemeClr val="tx1"/>
                </a:solidFill>
              </a:rPr>
              <a:t>Questions?</a:t>
            </a:r>
          </a:p>
        </p:txBody>
      </p:sp>
      <p:graphicFrame>
        <p:nvGraphicFramePr>
          <p:cNvPr id="24" name="Content Placeholder 2">
            <a:extLst>
              <a:ext uri="{FF2B5EF4-FFF2-40B4-BE49-F238E27FC236}">
                <a16:creationId xmlns:a16="http://schemas.microsoft.com/office/drawing/2014/main" id="{B098BF5B-2F85-3BE7-338B-72B509239E8B}"/>
              </a:ext>
            </a:extLst>
          </p:cNvPr>
          <p:cNvGraphicFramePr>
            <a:graphicFrameLocks noGrp="1"/>
          </p:cNvGraphicFramePr>
          <p:nvPr>
            <p:ph idx="1"/>
            <p:extLst>
              <p:ext uri="{D42A27DB-BD31-4B8C-83A1-F6EECF244321}">
                <p14:modId xmlns:p14="http://schemas.microsoft.com/office/powerpoint/2010/main" val="1340075004"/>
              </p:ext>
            </p:extLst>
          </p:nvPr>
        </p:nvGraphicFramePr>
        <p:xfrm>
          <a:off x="1154954" y="2603500"/>
          <a:ext cx="8825659" cy="3416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149040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81A4D9-93FD-5C29-3BF0-DAC108C891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694E9F-CED9-471E-740C-D8632E0AD788}"/>
              </a:ext>
            </a:extLst>
          </p:cNvPr>
          <p:cNvSpPr>
            <a:spLocks noGrp="1"/>
          </p:cNvSpPr>
          <p:nvPr>
            <p:ph type="title"/>
          </p:nvPr>
        </p:nvSpPr>
        <p:spPr/>
        <p:txBody>
          <a:bodyPr/>
          <a:lstStyle/>
          <a:p>
            <a:r>
              <a:rPr lang="en-US" dirty="0"/>
              <a:t>SEC Whistleblower Program – </a:t>
            </a:r>
            <a:br>
              <a:rPr lang="en-US" dirty="0"/>
            </a:br>
            <a:r>
              <a:rPr lang="en-US" dirty="0"/>
              <a:t>2024 Developments </a:t>
            </a:r>
          </a:p>
        </p:txBody>
      </p:sp>
      <p:sp>
        <p:nvSpPr>
          <p:cNvPr id="3" name="Content Placeholder 2">
            <a:extLst>
              <a:ext uri="{FF2B5EF4-FFF2-40B4-BE49-F238E27FC236}">
                <a16:creationId xmlns:a16="http://schemas.microsoft.com/office/drawing/2014/main" id="{069BFA34-6ECB-D2B6-7702-86D88FC893E1}"/>
              </a:ext>
            </a:extLst>
          </p:cNvPr>
          <p:cNvSpPr>
            <a:spLocks noGrp="1"/>
          </p:cNvSpPr>
          <p:nvPr>
            <p:ph idx="1"/>
          </p:nvPr>
        </p:nvSpPr>
        <p:spPr>
          <a:xfrm>
            <a:off x="715224" y="2462543"/>
            <a:ext cx="10674035" cy="4065005"/>
          </a:xfrm>
        </p:spPr>
        <p:txBody>
          <a:bodyPr>
            <a:normAutofit/>
          </a:bodyPr>
          <a:lstStyle/>
          <a:p>
            <a:pPr marL="0" indent="0">
              <a:buNone/>
            </a:pPr>
            <a:r>
              <a:rPr lang="en-US" sz="2400" dirty="0"/>
              <a:t>FY 2024 was another record-breaking year </a:t>
            </a:r>
          </a:p>
          <a:p>
            <a:pPr lvl="1"/>
            <a:r>
              <a:rPr lang="en-US" sz="2400" dirty="0"/>
              <a:t>Over 25k tips received (most ever) </a:t>
            </a:r>
          </a:p>
          <a:p>
            <a:pPr lvl="1"/>
            <a:r>
              <a:rPr lang="en-US" sz="2400" dirty="0"/>
              <a:t>Awarded $255 to 47 Whistleblowers ($224 million of that in the largest 5 awards)</a:t>
            </a:r>
          </a:p>
          <a:p>
            <a:pPr lvl="1"/>
            <a:r>
              <a:rPr lang="en-US" sz="2400" dirty="0"/>
              <a:t>Largest award:  $98 million split between two whistleblowers</a:t>
            </a:r>
          </a:p>
          <a:p>
            <a:pPr lvl="1"/>
            <a:r>
              <a:rPr lang="en-US" sz="2400" dirty="0"/>
              <a:t>Award recipients:  62% insiders, 38% outsiders</a:t>
            </a:r>
          </a:p>
          <a:p>
            <a:pPr marL="457200" lvl="1" indent="0">
              <a:buNone/>
            </a:pPr>
            <a:endParaRPr lang="en-US" sz="2400" dirty="0"/>
          </a:p>
          <a:p>
            <a:pPr marL="57150" indent="0">
              <a:buNone/>
            </a:pPr>
            <a:r>
              <a:rPr lang="en-US" sz="2400" dirty="0"/>
              <a:t>https://www.sec.gov/files/fy24-annual-whistleblower-report.pdf</a:t>
            </a:r>
          </a:p>
          <a:p>
            <a:pPr marL="57150" indent="0">
              <a:buNone/>
            </a:pPr>
            <a:endParaRPr lang="en-US" sz="2200" dirty="0"/>
          </a:p>
        </p:txBody>
      </p:sp>
    </p:spTree>
    <p:extLst>
      <p:ext uri="{BB962C8B-B14F-4D97-AF65-F5344CB8AC3E}">
        <p14:creationId xmlns:p14="http://schemas.microsoft.com/office/powerpoint/2010/main" val="962529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5E213B-385B-7FD6-79CE-7281069FF0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B4E01A-7941-DA0A-4D67-AF774DC8F020}"/>
              </a:ext>
            </a:extLst>
          </p:cNvPr>
          <p:cNvSpPr>
            <a:spLocks noGrp="1"/>
          </p:cNvSpPr>
          <p:nvPr>
            <p:ph type="title"/>
          </p:nvPr>
        </p:nvSpPr>
        <p:spPr/>
        <p:txBody>
          <a:bodyPr/>
          <a:lstStyle/>
          <a:p>
            <a:r>
              <a:rPr lang="en-US" dirty="0"/>
              <a:t>SEC Whistleblower Program – </a:t>
            </a:r>
            <a:br>
              <a:rPr lang="en-US" dirty="0"/>
            </a:br>
            <a:r>
              <a:rPr lang="en-US" dirty="0"/>
              <a:t>2024 Developments </a:t>
            </a:r>
          </a:p>
        </p:txBody>
      </p:sp>
      <p:sp>
        <p:nvSpPr>
          <p:cNvPr id="3" name="Content Placeholder 2">
            <a:extLst>
              <a:ext uri="{FF2B5EF4-FFF2-40B4-BE49-F238E27FC236}">
                <a16:creationId xmlns:a16="http://schemas.microsoft.com/office/drawing/2014/main" id="{AD71CBA7-1226-EE16-81EF-40D318E7129F}"/>
              </a:ext>
            </a:extLst>
          </p:cNvPr>
          <p:cNvSpPr>
            <a:spLocks noGrp="1"/>
          </p:cNvSpPr>
          <p:nvPr>
            <p:ph idx="1"/>
          </p:nvPr>
        </p:nvSpPr>
        <p:spPr>
          <a:xfrm>
            <a:off x="715224" y="2462543"/>
            <a:ext cx="10674035" cy="4065005"/>
          </a:xfrm>
        </p:spPr>
        <p:txBody>
          <a:bodyPr>
            <a:normAutofit lnSpcReduction="10000"/>
          </a:bodyPr>
          <a:lstStyle/>
          <a:p>
            <a:pPr marL="57150" indent="0">
              <a:buNone/>
            </a:pPr>
            <a:r>
              <a:rPr lang="en-US" sz="2600" dirty="0"/>
              <a:t>Whistleblower Protection Actions in FY 2024</a:t>
            </a:r>
          </a:p>
          <a:p>
            <a:pPr lvl="1"/>
            <a:r>
              <a:rPr lang="en-US" sz="2400" dirty="0"/>
              <a:t>11 enforcement actions under Rule 21F-17 to protect whistleblowers</a:t>
            </a:r>
          </a:p>
          <a:p>
            <a:pPr lvl="1"/>
            <a:r>
              <a:rPr lang="en-US" sz="2400" dirty="0"/>
              <a:t>Largest settlement for a stand-alone Rule 21F-17 case: J.P. Morgan Securities LLC (JPMS) paid $18 million civil penalty.</a:t>
            </a:r>
          </a:p>
          <a:p>
            <a:pPr lvl="2"/>
            <a:r>
              <a:rPr lang="en-US" sz="2200" dirty="0"/>
              <a:t>“The Commission charged JPMS with impeding hundreds of advisory clients and brokerage customers who had entered into settlements with the firm from reporting potential securities law violations to the SEC.”</a:t>
            </a:r>
          </a:p>
          <a:p>
            <a:pPr marL="0" indent="0">
              <a:buNone/>
            </a:pPr>
            <a:r>
              <a:rPr lang="en-US" sz="2400" dirty="0"/>
              <a:t>https://www.sec.gov/files/fy24-annual-whistleblower-report.pdf</a:t>
            </a:r>
          </a:p>
        </p:txBody>
      </p:sp>
    </p:spTree>
    <p:extLst>
      <p:ext uri="{BB962C8B-B14F-4D97-AF65-F5344CB8AC3E}">
        <p14:creationId xmlns:p14="http://schemas.microsoft.com/office/powerpoint/2010/main" val="1833341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7AF731-0EFF-7B30-0335-AE2A968937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3B411E-C430-0CCA-AF07-1147914B7EE2}"/>
              </a:ext>
            </a:extLst>
          </p:cNvPr>
          <p:cNvSpPr>
            <a:spLocks noGrp="1"/>
          </p:cNvSpPr>
          <p:nvPr>
            <p:ph type="title"/>
          </p:nvPr>
        </p:nvSpPr>
        <p:spPr/>
        <p:txBody>
          <a:bodyPr/>
          <a:lstStyle/>
          <a:p>
            <a:r>
              <a:rPr lang="en-US" dirty="0"/>
              <a:t>SEC Whistleblower Program – </a:t>
            </a:r>
            <a:br>
              <a:rPr lang="en-US" dirty="0"/>
            </a:br>
            <a:r>
              <a:rPr lang="en-US" dirty="0"/>
              <a:t>2024 Developments </a:t>
            </a:r>
          </a:p>
        </p:txBody>
      </p:sp>
      <p:sp>
        <p:nvSpPr>
          <p:cNvPr id="3" name="Content Placeholder 2">
            <a:extLst>
              <a:ext uri="{FF2B5EF4-FFF2-40B4-BE49-F238E27FC236}">
                <a16:creationId xmlns:a16="http://schemas.microsoft.com/office/drawing/2014/main" id="{D87DE78E-BC01-CF9E-D1D2-9DD1AF42849F}"/>
              </a:ext>
            </a:extLst>
          </p:cNvPr>
          <p:cNvSpPr>
            <a:spLocks noGrp="1"/>
          </p:cNvSpPr>
          <p:nvPr>
            <p:ph idx="1"/>
          </p:nvPr>
        </p:nvSpPr>
        <p:spPr>
          <a:xfrm>
            <a:off x="715224" y="2462543"/>
            <a:ext cx="10674035" cy="4065005"/>
          </a:xfrm>
        </p:spPr>
        <p:txBody>
          <a:bodyPr>
            <a:normAutofit/>
          </a:bodyPr>
          <a:lstStyle/>
          <a:p>
            <a:pPr marL="57150" indent="0">
              <a:buNone/>
            </a:pPr>
            <a:r>
              <a:rPr lang="en-US" sz="2600" dirty="0"/>
              <a:t>Enforcement Highlights FY 2024</a:t>
            </a:r>
          </a:p>
          <a:p>
            <a:pPr marL="400050"/>
            <a:r>
              <a:rPr lang="en-US" sz="2600" dirty="0"/>
              <a:t>583 Enforcement actions</a:t>
            </a:r>
          </a:p>
          <a:p>
            <a:pPr marL="400050"/>
            <a:r>
              <a:rPr lang="en-US" sz="2600" dirty="0"/>
              <a:t>Obtained orders for $8.2 billion in financial remedies</a:t>
            </a:r>
          </a:p>
          <a:p>
            <a:pPr marL="400050"/>
            <a:r>
              <a:rPr lang="en-US" sz="2600" dirty="0"/>
              <a:t>Emphasized robust financial penalties and benefits of cooperation and proactive compliance measures.</a:t>
            </a:r>
          </a:p>
          <a:p>
            <a:pPr marL="57150" indent="0">
              <a:buNone/>
            </a:pPr>
            <a:endParaRPr lang="en-US" sz="2600" dirty="0"/>
          </a:p>
          <a:p>
            <a:pPr marL="57150" indent="0">
              <a:buNone/>
            </a:pPr>
            <a:r>
              <a:rPr lang="en-US" sz="2400" dirty="0">
                <a:hlinkClick r:id="rId3"/>
              </a:rPr>
              <a:t>https://www.sec.gov/newsroom/press-releases/2024-186</a:t>
            </a:r>
            <a:r>
              <a:rPr lang="en-US" sz="2600" dirty="0"/>
              <a:t> (Press Release, Enforcement Results for FY 2024)</a:t>
            </a:r>
            <a:endParaRPr lang="en-US" sz="2400" dirty="0"/>
          </a:p>
        </p:txBody>
      </p:sp>
    </p:spTree>
    <p:extLst>
      <p:ext uri="{BB962C8B-B14F-4D97-AF65-F5344CB8AC3E}">
        <p14:creationId xmlns:p14="http://schemas.microsoft.com/office/powerpoint/2010/main" val="656666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0F2044-5540-2F73-5430-9C4023ECE0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FFCE41-A3E1-8E5E-1268-2C35B179F4EA}"/>
              </a:ext>
            </a:extLst>
          </p:cNvPr>
          <p:cNvSpPr>
            <a:spLocks noGrp="1"/>
          </p:cNvSpPr>
          <p:nvPr>
            <p:ph type="title"/>
          </p:nvPr>
        </p:nvSpPr>
        <p:spPr/>
        <p:txBody>
          <a:bodyPr/>
          <a:lstStyle/>
          <a:p>
            <a:r>
              <a:rPr lang="en-US" dirty="0"/>
              <a:t>SEC Whistleblower Program – </a:t>
            </a:r>
            <a:br>
              <a:rPr lang="en-US" dirty="0"/>
            </a:br>
            <a:r>
              <a:rPr lang="en-US" dirty="0"/>
              <a:t>2024 Developments </a:t>
            </a:r>
          </a:p>
        </p:txBody>
      </p:sp>
      <p:sp>
        <p:nvSpPr>
          <p:cNvPr id="3" name="Content Placeholder 2">
            <a:extLst>
              <a:ext uri="{FF2B5EF4-FFF2-40B4-BE49-F238E27FC236}">
                <a16:creationId xmlns:a16="http://schemas.microsoft.com/office/drawing/2014/main" id="{6E30ECD2-5A0E-BB09-475E-9FCC3B148D03}"/>
              </a:ext>
            </a:extLst>
          </p:cNvPr>
          <p:cNvSpPr>
            <a:spLocks noGrp="1"/>
          </p:cNvSpPr>
          <p:nvPr>
            <p:ph idx="1"/>
          </p:nvPr>
        </p:nvSpPr>
        <p:spPr>
          <a:xfrm>
            <a:off x="715224" y="2462543"/>
            <a:ext cx="10674035" cy="4065005"/>
          </a:xfrm>
        </p:spPr>
        <p:txBody>
          <a:bodyPr>
            <a:normAutofit/>
          </a:bodyPr>
          <a:lstStyle/>
          <a:p>
            <a:pPr marL="57150" indent="0">
              <a:buNone/>
            </a:pPr>
            <a:r>
              <a:rPr lang="en-US" sz="2600" dirty="0"/>
              <a:t>Significant opinions:</a:t>
            </a:r>
          </a:p>
          <a:p>
            <a:pPr marL="57150" indent="0">
              <a:buNone/>
            </a:pPr>
            <a:endParaRPr lang="en-US" sz="2400" dirty="0"/>
          </a:p>
          <a:p>
            <a:pPr marL="400050"/>
            <a:r>
              <a:rPr lang="en-US" sz="2400" i="1" dirty="0"/>
              <a:t>SEC v. Jarkesy</a:t>
            </a:r>
            <a:r>
              <a:rPr lang="en-US" sz="2400" dirty="0"/>
              <a:t>, 603 U.S. 109 (2024) (SEC must bring an enforcement action for civil penalties in federal court.)</a:t>
            </a:r>
          </a:p>
          <a:p>
            <a:pPr marL="57150" indent="0">
              <a:buNone/>
            </a:pPr>
            <a:endParaRPr lang="en-US" sz="2400" dirty="0"/>
          </a:p>
          <a:p>
            <a:pPr marL="400050"/>
            <a:r>
              <a:rPr lang="en-US" sz="2400" i="1" dirty="0"/>
              <a:t>SEC v. SolarWinds Corp., et al.</a:t>
            </a:r>
            <a:r>
              <a:rPr lang="en-US" sz="2400" dirty="0"/>
              <a:t>, 741 F. Supp. 3d 37 (S.D.N.Y. 2024) (granting in part defendants’ motions to dismiss cybersecurity-related charges).</a:t>
            </a:r>
          </a:p>
          <a:p>
            <a:pPr marL="400050"/>
            <a:endParaRPr lang="en-US" sz="2400" dirty="0"/>
          </a:p>
        </p:txBody>
      </p:sp>
    </p:spTree>
    <p:extLst>
      <p:ext uri="{BB962C8B-B14F-4D97-AF65-F5344CB8AC3E}">
        <p14:creationId xmlns:p14="http://schemas.microsoft.com/office/powerpoint/2010/main" val="3536687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5AEABF-482C-37FA-736E-B67199D041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F541F0-13E2-7DE4-6E3F-1A640E6BC0C0}"/>
              </a:ext>
            </a:extLst>
          </p:cNvPr>
          <p:cNvSpPr>
            <a:spLocks noGrp="1"/>
          </p:cNvSpPr>
          <p:nvPr>
            <p:ph type="title"/>
          </p:nvPr>
        </p:nvSpPr>
        <p:spPr/>
        <p:txBody>
          <a:bodyPr/>
          <a:lstStyle/>
          <a:p>
            <a:r>
              <a:rPr lang="en-US" dirty="0"/>
              <a:t>SEC Whistleblower Program – </a:t>
            </a:r>
            <a:br>
              <a:rPr lang="en-US" dirty="0"/>
            </a:br>
            <a:r>
              <a:rPr lang="en-US" dirty="0"/>
              <a:t>Looking Ahead</a:t>
            </a:r>
          </a:p>
        </p:txBody>
      </p:sp>
      <p:sp>
        <p:nvSpPr>
          <p:cNvPr id="3" name="Content Placeholder 2">
            <a:extLst>
              <a:ext uri="{FF2B5EF4-FFF2-40B4-BE49-F238E27FC236}">
                <a16:creationId xmlns:a16="http://schemas.microsoft.com/office/drawing/2014/main" id="{E920BF1A-F24E-90CF-90DB-D77064895DB3}"/>
              </a:ext>
            </a:extLst>
          </p:cNvPr>
          <p:cNvSpPr>
            <a:spLocks noGrp="1"/>
          </p:cNvSpPr>
          <p:nvPr>
            <p:ph idx="1"/>
          </p:nvPr>
        </p:nvSpPr>
        <p:spPr>
          <a:xfrm>
            <a:off x="715224" y="2462543"/>
            <a:ext cx="10674035" cy="4065005"/>
          </a:xfrm>
        </p:spPr>
        <p:txBody>
          <a:bodyPr>
            <a:normAutofit lnSpcReduction="10000"/>
          </a:bodyPr>
          <a:lstStyle/>
          <a:p>
            <a:pPr marL="57150" indent="0">
              <a:buNone/>
            </a:pPr>
            <a:r>
              <a:rPr lang="en-US" sz="2400" dirty="0"/>
              <a:t>Keep an eye out for shifts in SEC enforcement landscape, including:</a:t>
            </a:r>
          </a:p>
          <a:p>
            <a:pPr marL="571500" indent="-514350">
              <a:buAutoNum type="arabicPeriod"/>
            </a:pPr>
            <a:r>
              <a:rPr lang="en-US" sz="2400" dirty="0"/>
              <a:t>Crypto Assets and Cybersecurity</a:t>
            </a:r>
          </a:p>
          <a:p>
            <a:pPr marL="571500" indent="-514350">
              <a:buAutoNum type="arabicPeriod"/>
            </a:pPr>
            <a:r>
              <a:rPr lang="en-US" sz="2400" dirty="0"/>
              <a:t>Corporate penalties</a:t>
            </a:r>
          </a:p>
          <a:p>
            <a:pPr marL="571500" indent="-514350">
              <a:buFont typeface="Wingdings 3" charset="2"/>
              <a:buAutoNum type="arabicPeriod"/>
            </a:pPr>
            <a:r>
              <a:rPr lang="en-US" sz="2400" dirty="0"/>
              <a:t>Acting Chairman’s Statement on Climate Related Disclosure Rules (Feb 11, 2025) </a:t>
            </a:r>
          </a:p>
          <a:p>
            <a:pPr marL="571500" indent="-514350">
              <a:buFont typeface="Wingdings 3" charset="2"/>
              <a:buAutoNum type="arabicPeriod"/>
            </a:pPr>
            <a:r>
              <a:rPr lang="en-US" sz="2400" dirty="0"/>
              <a:t>Executive Order regarding “pause” in DOJ’s FCPA enforcement. </a:t>
            </a:r>
          </a:p>
          <a:p>
            <a:pPr marL="571500" indent="-514350">
              <a:buFont typeface="Wingdings 3" charset="2"/>
              <a:buAutoNum type="arabicPeriod"/>
            </a:pPr>
            <a:r>
              <a:rPr lang="en-US" sz="2400" dirty="0"/>
              <a:t>Executive Order regarding presidential oversite of independent agencies, including SEC.</a:t>
            </a:r>
          </a:p>
          <a:p>
            <a:pPr marL="571500" indent="-514350">
              <a:buFont typeface="Wingdings 3" charset="2"/>
              <a:buAutoNum type="arabicPeriod"/>
            </a:pPr>
            <a:r>
              <a:rPr lang="en-US" sz="2400" dirty="0"/>
              <a:t>Staffing?</a:t>
            </a:r>
          </a:p>
          <a:p>
            <a:pPr marL="571500" indent="-514350">
              <a:buAutoNum type="arabicPeriod"/>
            </a:pPr>
            <a:endParaRPr lang="en-US" sz="2400" dirty="0"/>
          </a:p>
          <a:p>
            <a:pPr marL="571500" indent="-514350">
              <a:buAutoNum type="arabicPeriod"/>
            </a:pPr>
            <a:endParaRPr lang="en-US" sz="2600" dirty="0"/>
          </a:p>
        </p:txBody>
      </p:sp>
    </p:spTree>
    <p:extLst>
      <p:ext uri="{BB962C8B-B14F-4D97-AF65-F5344CB8AC3E}">
        <p14:creationId xmlns:p14="http://schemas.microsoft.com/office/powerpoint/2010/main" val="2349318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B65879-CED4-0078-3BE4-EFD63060AB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176878-9881-3901-C5F6-A7055BDC2433}"/>
              </a:ext>
            </a:extLst>
          </p:cNvPr>
          <p:cNvSpPr>
            <a:spLocks noGrp="1"/>
          </p:cNvSpPr>
          <p:nvPr>
            <p:ph type="title"/>
          </p:nvPr>
        </p:nvSpPr>
        <p:spPr/>
        <p:txBody>
          <a:bodyPr/>
          <a:lstStyle/>
          <a:p>
            <a:r>
              <a:rPr lang="en-US" dirty="0"/>
              <a:t>SEC Whistleblower Program – </a:t>
            </a:r>
            <a:br>
              <a:rPr lang="en-US" dirty="0"/>
            </a:br>
            <a:r>
              <a:rPr lang="en-US" dirty="0"/>
              <a:t>Looking Ahead</a:t>
            </a:r>
          </a:p>
        </p:txBody>
      </p:sp>
      <p:sp>
        <p:nvSpPr>
          <p:cNvPr id="3" name="Content Placeholder 2">
            <a:extLst>
              <a:ext uri="{FF2B5EF4-FFF2-40B4-BE49-F238E27FC236}">
                <a16:creationId xmlns:a16="http://schemas.microsoft.com/office/drawing/2014/main" id="{B732490A-8A23-4D21-919B-2CB6DB88EAE8}"/>
              </a:ext>
            </a:extLst>
          </p:cNvPr>
          <p:cNvSpPr>
            <a:spLocks noGrp="1"/>
          </p:cNvSpPr>
          <p:nvPr>
            <p:ph idx="1"/>
          </p:nvPr>
        </p:nvSpPr>
        <p:spPr>
          <a:xfrm>
            <a:off x="715224" y="2462543"/>
            <a:ext cx="10674035" cy="4065005"/>
          </a:xfrm>
        </p:spPr>
        <p:txBody>
          <a:bodyPr>
            <a:normAutofit fontScale="92500" lnSpcReduction="20000"/>
          </a:bodyPr>
          <a:lstStyle/>
          <a:p>
            <a:pPr marL="57150" indent="0">
              <a:buNone/>
            </a:pPr>
            <a:r>
              <a:rPr lang="en-US" sz="2000" dirty="0"/>
              <a:t>Crypto Assets and Cybersecurity</a:t>
            </a:r>
          </a:p>
          <a:p>
            <a:pPr marL="400050"/>
            <a:r>
              <a:rPr lang="en-US" sz="2000" dirty="0">
                <a:effectLst/>
                <a:ea typeface="Aptos" panose="020B0004020202020204" pitchFamily="34" charset="0"/>
                <a:cs typeface="Times New Roman" panose="02020603050405020304" pitchFamily="18" charset="0"/>
              </a:rPr>
              <a:t>Crypto Assets and Cyber Unit replaced by “Cyber and Emerging Technologies Unit”</a:t>
            </a:r>
          </a:p>
          <a:p>
            <a:pPr marL="800100" lvl="1"/>
            <a:r>
              <a:rPr lang="en-US" sz="1800" dirty="0">
                <a:effectLst/>
                <a:ea typeface="Aptos" panose="020B0004020202020204" pitchFamily="34" charset="0"/>
                <a:cs typeface="Times New Roman" panose="02020603050405020304" pitchFamily="18" charset="0"/>
              </a:rPr>
              <a:t>Fraud committed using emerging technologies, such as artificial intelligence and machine learning</a:t>
            </a:r>
          </a:p>
          <a:p>
            <a:pPr marL="800100" lvl="1"/>
            <a:r>
              <a:rPr lang="en-US" sz="1800" dirty="0">
                <a:effectLst/>
                <a:ea typeface="Aptos" panose="020B0004020202020204" pitchFamily="34" charset="0"/>
                <a:cs typeface="Times New Roman" panose="02020603050405020304" pitchFamily="18" charset="0"/>
              </a:rPr>
              <a:t>Use of social media, the dark web, or false websites to perpetrate fraud</a:t>
            </a:r>
          </a:p>
          <a:p>
            <a:pPr marL="800100" lvl="1"/>
            <a:r>
              <a:rPr lang="en-US" sz="1800" dirty="0">
                <a:effectLst/>
                <a:ea typeface="Aptos" panose="020B0004020202020204" pitchFamily="34" charset="0"/>
                <a:cs typeface="Times New Roman" panose="02020603050405020304" pitchFamily="18" charset="0"/>
              </a:rPr>
              <a:t>Hacking to obtain material nonpublic information</a:t>
            </a:r>
          </a:p>
          <a:p>
            <a:pPr marL="800100" lvl="1"/>
            <a:r>
              <a:rPr lang="en-US" sz="1800" dirty="0">
                <a:effectLst/>
                <a:ea typeface="Aptos" panose="020B0004020202020204" pitchFamily="34" charset="0"/>
                <a:cs typeface="Times New Roman" panose="02020603050405020304" pitchFamily="18" charset="0"/>
              </a:rPr>
              <a:t>Takeovers of retail brokerage accounts</a:t>
            </a:r>
          </a:p>
          <a:p>
            <a:pPr marL="800100" lvl="1"/>
            <a:r>
              <a:rPr lang="en-US" sz="1800" dirty="0">
                <a:effectLst/>
                <a:ea typeface="Aptos" panose="020B0004020202020204" pitchFamily="34" charset="0"/>
                <a:cs typeface="Times New Roman" panose="02020603050405020304" pitchFamily="18" charset="0"/>
              </a:rPr>
              <a:t>Fraud involving blockchain technology and crypto assets</a:t>
            </a:r>
          </a:p>
          <a:p>
            <a:pPr marL="800100" lvl="1"/>
            <a:r>
              <a:rPr lang="en-US" sz="1800" dirty="0">
                <a:effectLst/>
                <a:ea typeface="Aptos" panose="020B0004020202020204" pitchFamily="34" charset="0"/>
                <a:cs typeface="Times New Roman" panose="02020603050405020304" pitchFamily="18" charset="0"/>
              </a:rPr>
              <a:t>Regulated entities’ compliance with cybersecurity rules and regulations</a:t>
            </a:r>
          </a:p>
          <a:p>
            <a:pPr marL="800100" lvl="1"/>
            <a:r>
              <a:rPr lang="en-US" sz="1800" dirty="0">
                <a:effectLst/>
                <a:ea typeface="Aptos" panose="020B0004020202020204" pitchFamily="34" charset="0"/>
                <a:cs typeface="Times New Roman" panose="02020603050405020304" pitchFamily="18" charset="0"/>
              </a:rPr>
              <a:t>Public issuer fraudulent disclosure relating to cybersecurity</a:t>
            </a:r>
          </a:p>
          <a:p>
            <a:pPr marL="400050"/>
            <a:endParaRPr lang="en-US" sz="2000" dirty="0">
              <a:cs typeface="Times New Roman" panose="02020603050405020304" pitchFamily="18" charset="0"/>
            </a:endParaRPr>
          </a:p>
          <a:p>
            <a:pPr marL="400050"/>
            <a:r>
              <a:rPr lang="en-US" sz="2000" dirty="0">
                <a:cs typeface="Times New Roman" panose="02020603050405020304" pitchFamily="18" charset="0"/>
              </a:rPr>
              <a:t>Crypto Task Force launched in January 2025, led by Commissioner Peirce</a:t>
            </a:r>
          </a:p>
          <a:p>
            <a:pPr marL="57150" indent="0">
              <a:buNone/>
            </a:pPr>
            <a:endParaRPr lang="en-US" sz="2000" dirty="0"/>
          </a:p>
          <a:p>
            <a:pPr marL="57150" indent="0">
              <a:buNone/>
            </a:pPr>
            <a:endParaRPr lang="en-US" sz="2000" dirty="0"/>
          </a:p>
          <a:p>
            <a:pPr marL="571500" indent="-514350">
              <a:buAutoNum type="arabicPeriod"/>
            </a:pPr>
            <a:endParaRPr lang="en-US" sz="2600" dirty="0"/>
          </a:p>
        </p:txBody>
      </p:sp>
    </p:spTree>
    <p:extLst>
      <p:ext uri="{BB962C8B-B14F-4D97-AF65-F5344CB8AC3E}">
        <p14:creationId xmlns:p14="http://schemas.microsoft.com/office/powerpoint/2010/main" val="15795401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2b2cdd79-89a5-430c-ad00-debb9f783774}" enabled="0" method="" siteId="{2b2cdd79-89a5-430c-ad00-debb9f783774}" removed="1"/>
</clbl:labelList>
</file>

<file path=docProps/app.xml><?xml version="1.0" encoding="utf-8"?>
<Properties xmlns="http://schemas.openxmlformats.org/officeDocument/2006/extended-properties" xmlns:vt="http://schemas.openxmlformats.org/officeDocument/2006/docPropsVTypes">
  <TotalTime>1147</TotalTime>
  <Words>2474</Words>
  <Application>Microsoft Macintosh PowerPoint</Application>
  <PresentationFormat>Widescreen</PresentationFormat>
  <Paragraphs>292</Paragraphs>
  <Slides>37</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Aptos</vt:lpstr>
      <vt:lpstr>Arial</vt:lpstr>
      <vt:lpstr>Century Gothic</vt:lpstr>
      <vt:lpstr>Times New Roman</vt:lpstr>
      <vt:lpstr>Wingdings</vt:lpstr>
      <vt:lpstr>Wingdings 3</vt:lpstr>
      <vt:lpstr>Ion Boardroom</vt:lpstr>
      <vt:lpstr>Financial Frauds 101 – Year in Review</vt:lpstr>
      <vt:lpstr>Meet the Panelists</vt:lpstr>
      <vt:lpstr>Securities Exchange Commission</vt:lpstr>
      <vt:lpstr>SEC Whistleblower Program –  2024 Developments </vt:lpstr>
      <vt:lpstr>SEC Whistleblower Program –  2024 Developments </vt:lpstr>
      <vt:lpstr>SEC Whistleblower Program –  2024 Developments </vt:lpstr>
      <vt:lpstr>SEC Whistleblower Program –  2024 Developments </vt:lpstr>
      <vt:lpstr>SEC Whistleblower Program –  Looking Ahead</vt:lpstr>
      <vt:lpstr>SEC Whistleblower Program –  Looking Ahead</vt:lpstr>
      <vt:lpstr>SEC Whistleblower Program –  Looking Ahead</vt:lpstr>
      <vt:lpstr>Commodity Futures Trading Commission</vt:lpstr>
      <vt:lpstr>CFTC Whistleblower Program – Background</vt:lpstr>
      <vt:lpstr>CFTC Whistleblower Program –  2024 Developments </vt:lpstr>
      <vt:lpstr>CFTC Whistleblower Program –  Notable Awards</vt:lpstr>
      <vt:lpstr>CFTC Whistleblower Program –  Notable Awards (cont.)</vt:lpstr>
      <vt:lpstr>CFTC Whistleblower Program –  Notable Awards (cont.)</vt:lpstr>
      <vt:lpstr>CFTC Whistleblower Program –  Notable Enforcement Actions </vt:lpstr>
      <vt:lpstr>CFTC Whistleblower Program –  Looking Ahead </vt:lpstr>
      <vt:lpstr>Internal Revenue Service</vt:lpstr>
      <vt:lpstr>IRS – Background Refresher</vt:lpstr>
      <vt:lpstr>IRS – 2024 Developments</vt:lpstr>
      <vt:lpstr>IRS – 2024 Developments (cont.)</vt:lpstr>
      <vt:lpstr>IRS – Looking Ahead</vt:lpstr>
      <vt:lpstr>IRS – Looking Ahead (cont.)</vt:lpstr>
      <vt:lpstr>Department of Justice</vt:lpstr>
      <vt:lpstr>DOJ Pilot Program - Background</vt:lpstr>
      <vt:lpstr>DOJ Pilot Program – 2024 Developments</vt:lpstr>
      <vt:lpstr>Anti Money Laundering</vt:lpstr>
      <vt:lpstr>AML Whistleblower Program – Background</vt:lpstr>
      <vt:lpstr>AML Whistleblower Program -- Jurisdiction</vt:lpstr>
      <vt:lpstr>AML Whistleblower Program -- Operation</vt:lpstr>
      <vt:lpstr>AML Whistleblower Program – Details</vt:lpstr>
      <vt:lpstr>AML Whistleblower Program -- Actions</vt:lpstr>
      <vt:lpstr>National Highway Traffic Safety Administration</vt:lpstr>
      <vt:lpstr>NHTSA Whistleblower Program Background </vt:lpstr>
      <vt:lpstr>NHTSA Whistleblower Program Details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Ben Calitri</cp:lastModifiedBy>
  <cp:revision>4</cp:revision>
  <dcterms:created xsi:type="dcterms:W3CDTF">1900-01-01T05:00:00Z</dcterms:created>
  <dcterms:modified xsi:type="dcterms:W3CDTF">2025-03-18T15:58:25Z</dcterms:modified>
</cp:coreProperties>
</file>